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12192000"/>
  <p:notesSz cx="6858000" cy="9144000"/>
  <p:embeddedFontLst>
    <p:embeddedFont>
      <p:font typeface="Roboto"/>
      <p:regular r:id="rId50"/>
      <p:bold r:id="rId51"/>
      <p:italic r:id="rId52"/>
      <p:boldItalic r:id="rId53"/>
    </p:embeddedFont>
    <p:embeddedFont>
      <p:font typeface="Helvetica Neue"/>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92">
          <p15:clr>
            <a:srgbClr val="A4A3A4"/>
          </p15:clr>
        </p15:guide>
        <p15:guide id="2" pos="3840">
          <p15:clr>
            <a:srgbClr val="A4A3A4"/>
          </p15:clr>
        </p15:guide>
      </p15:sldGuideLst>
    </p:ext>
    <p:ext uri="http://customooxmlschemas.google.com/">
      <go:slidesCustomData xmlns:go="http://customooxmlschemas.google.com/" r:id="rId58" roundtripDataSignature="AMtx7mhfx48xx43ZX7kXgGQBOVnZyzc3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89E1BE-660A-47C8-B09C-269EBA6F1A23}">
  <a:tblStyle styleId="{8C89E1BE-660A-47C8-B09C-269EBA6F1A23}"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92"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HelveticaNeue-bold.fntdata"/><Relationship Id="rId10" Type="http://schemas.openxmlformats.org/officeDocument/2006/relationships/slide" Target="slides/slide4.xml"/><Relationship Id="rId54" Type="http://schemas.openxmlformats.org/officeDocument/2006/relationships/font" Target="fonts/HelveticaNeue-regular.fntdata"/><Relationship Id="rId13" Type="http://schemas.openxmlformats.org/officeDocument/2006/relationships/slide" Target="slides/slide7.xml"/><Relationship Id="rId57" Type="http://schemas.openxmlformats.org/officeDocument/2006/relationships/font" Target="fonts/HelveticaNeue-boldItalic.fntdata"/><Relationship Id="rId12" Type="http://schemas.openxmlformats.org/officeDocument/2006/relationships/slide" Target="slides/slide6.xml"/><Relationship Id="rId56" Type="http://schemas.openxmlformats.org/officeDocument/2006/relationships/font" Target="fonts/HelveticaNeue-italic.fntdata"/><Relationship Id="rId15" Type="http://schemas.openxmlformats.org/officeDocument/2006/relationships/slide" Target="slides/slide9.xml"/><Relationship Id="rId14" Type="http://schemas.openxmlformats.org/officeDocument/2006/relationships/slide" Target="slides/slide8.xml"/><Relationship Id="rId58"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 name="Google Shape;7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 name="Google Shape;8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6" name="Google Shape;53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68" name="Shape 68"/>
        <p:cNvGrpSpPr/>
        <p:nvPr/>
      </p:nvGrpSpPr>
      <p:grpSpPr>
        <a:xfrm>
          <a:off x="0" y="0"/>
          <a:ext cx="0" cy="0"/>
          <a:chOff x="0" y="0"/>
          <a:chExt cx="0" cy="0"/>
        </a:xfrm>
      </p:grpSpPr>
      <p:sp>
        <p:nvSpPr>
          <p:cNvPr id="69" name="Google Shape;6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3" name="Shape 23"/>
        <p:cNvGrpSpPr/>
        <p:nvPr/>
      </p:nvGrpSpPr>
      <p:grpSpPr>
        <a:xfrm>
          <a:off x="0" y="0"/>
          <a:ext cx="0" cy="0"/>
          <a:chOff x="0" y="0"/>
          <a:chExt cx="0" cy="0"/>
        </a:xfrm>
      </p:grpSpPr>
      <p:sp>
        <p:nvSpPr>
          <p:cNvPr id="24" name="Google Shape;2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0" name="Shape 30"/>
        <p:cNvGrpSpPr/>
        <p:nvPr/>
      </p:nvGrpSpPr>
      <p:grpSpPr>
        <a:xfrm>
          <a:off x="0" y="0"/>
          <a:ext cx="0" cy="0"/>
          <a:chOff x="0" y="0"/>
          <a:chExt cx="0" cy="0"/>
        </a:xfrm>
      </p:grpSpPr>
      <p:sp>
        <p:nvSpPr>
          <p:cNvPr id="31" name="Google Shape;31;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 name="Google Shape;33;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 name="Google Shape;35;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39" name="Shape 39"/>
        <p:cNvGrpSpPr/>
        <p:nvPr/>
      </p:nvGrpSpPr>
      <p:grpSpPr>
        <a:xfrm>
          <a:off x="0" y="0"/>
          <a:ext cx="0" cy="0"/>
          <a:chOff x="0" y="0"/>
          <a:chExt cx="0" cy="0"/>
        </a:xfrm>
      </p:grpSpPr>
      <p:sp>
        <p:nvSpPr>
          <p:cNvPr id="40" name="Google Shape;4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4" name="Shape 44"/>
        <p:cNvGrpSpPr/>
        <p:nvPr/>
      </p:nvGrpSpPr>
      <p:grpSpPr>
        <a:xfrm>
          <a:off x="0" y="0"/>
          <a:ext cx="0" cy="0"/>
          <a:chOff x="0" y="0"/>
          <a:chExt cx="0" cy="0"/>
        </a:xfrm>
      </p:grpSpPr>
      <p:sp>
        <p:nvSpPr>
          <p:cNvPr id="45" name="Google Shape;4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8" name="Shape 48"/>
        <p:cNvGrpSpPr/>
        <p:nvPr/>
      </p:nvGrpSpPr>
      <p:grpSpPr>
        <a:xfrm>
          <a:off x="0" y="0"/>
          <a:ext cx="0" cy="0"/>
          <a:chOff x="0" y="0"/>
          <a:chExt cx="0" cy="0"/>
        </a:xfrm>
      </p:grpSpPr>
      <p:sp>
        <p:nvSpPr>
          <p:cNvPr id="49" name="Google Shape;4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 name="Google Shape;5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2" name="Google Shape;5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55" name="Shape 55"/>
        <p:cNvGrpSpPr/>
        <p:nvPr/>
      </p:nvGrpSpPr>
      <p:grpSpPr>
        <a:xfrm>
          <a:off x="0" y="0"/>
          <a:ext cx="0" cy="0"/>
          <a:chOff x="0" y="0"/>
          <a:chExt cx="0" cy="0"/>
        </a:xfrm>
      </p:grpSpPr>
      <p:sp>
        <p:nvSpPr>
          <p:cNvPr id="56" name="Google Shape;5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3"/>
          <p:cNvSpPr/>
          <p:nvPr>
            <p:ph idx="2" type="pic"/>
          </p:nvPr>
        </p:nvSpPr>
        <p:spPr>
          <a:xfrm>
            <a:off x="5183188" y="987425"/>
            <a:ext cx="6172200" cy="4873625"/>
          </a:xfrm>
          <a:prstGeom prst="rect">
            <a:avLst/>
          </a:prstGeom>
          <a:noFill/>
          <a:ln>
            <a:noFill/>
          </a:ln>
        </p:spPr>
      </p:sp>
      <p:sp>
        <p:nvSpPr>
          <p:cNvPr id="58" name="Google Shape;5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2" name="Shape 62"/>
        <p:cNvGrpSpPr/>
        <p:nvPr/>
      </p:nvGrpSpPr>
      <p:grpSpPr>
        <a:xfrm>
          <a:off x="0" y="0"/>
          <a:ext cx="0" cy="0"/>
          <a:chOff x="0" y="0"/>
          <a:chExt cx="0" cy="0"/>
        </a:xfrm>
      </p:grpSpPr>
      <p:sp>
        <p:nvSpPr>
          <p:cNvPr id="63" name="Google Shape;6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7.jpg"/><Relationship Id="rId7" Type="http://schemas.openxmlformats.org/officeDocument/2006/relationships/image" Target="../media/image18.jpg"/><Relationship Id="rId8"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0.jpg"/><Relationship Id="rId6" Type="http://schemas.openxmlformats.org/officeDocument/2006/relationships/image" Target="../media/image32.jpg"/><Relationship Id="rId7" Type="http://schemas.openxmlformats.org/officeDocument/2006/relationships/image" Target="../media/image21.png"/><Relationship Id="rId8"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30.png"/><Relationship Id="rId10" Type="http://schemas.openxmlformats.org/officeDocument/2006/relationships/image" Target="../media/image25.png"/><Relationship Id="rId9" Type="http://schemas.openxmlformats.org/officeDocument/2006/relationships/image" Target="../media/image26.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34.jpg"/><Relationship Id="rId8"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9.jp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35.jpg"/><Relationship Id="rId8"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hyperlink" Target="https://moodlerec.unsa.edu.ar/login/index.php" TargetMode="External"/><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2.png"/><Relationship Id="rId4" Type="http://schemas.openxmlformats.org/officeDocument/2006/relationships/hyperlink" Target="http://milprogramadores.unsa.edu.ar/" TargetMode="External"/><Relationship Id="rId5" Type="http://schemas.openxmlformats.org/officeDocument/2006/relationships/hyperlink" Target="https://t.me/milprogramadoressaltenios" TargetMode="External"/><Relationship Id="rId6" Type="http://schemas.openxmlformats.org/officeDocument/2006/relationships/hyperlink" Target="http://ayudamilprogramadore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4.jp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grpSp>
        <p:nvGrpSpPr>
          <p:cNvPr id="78" name="Google Shape;78;p1"/>
          <p:cNvGrpSpPr/>
          <p:nvPr/>
        </p:nvGrpSpPr>
        <p:grpSpPr>
          <a:xfrm>
            <a:off x="-1" y="0"/>
            <a:ext cx="12192001" cy="6851904"/>
            <a:chOff x="-1" y="0"/>
            <a:chExt cx="12192001" cy="6851904"/>
          </a:xfrm>
        </p:grpSpPr>
        <p:pic>
          <p:nvPicPr>
            <p:cNvPr id="79" name="Google Shape;79;p1"/>
            <p:cNvPicPr preferRelativeResize="0"/>
            <p:nvPr/>
          </p:nvPicPr>
          <p:blipFill rotWithShape="1">
            <a:blip r:embed="rId3">
              <a:alphaModFix/>
            </a:blip>
            <a:srcRect b="0" l="0" r="0" t="0"/>
            <a:stretch/>
          </p:blipFill>
          <p:spPr>
            <a:xfrm>
              <a:off x="0" y="0"/>
              <a:ext cx="12192000" cy="5099303"/>
            </a:xfrm>
            <a:prstGeom prst="rect">
              <a:avLst/>
            </a:prstGeom>
            <a:noFill/>
            <a:ln>
              <a:noFill/>
            </a:ln>
          </p:spPr>
        </p:pic>
        <p:pic>
          <p:nvPicPr>
            <p:cNvPr id="80" name="Google Shape;80;p1"/>
            <p:cNvPicPr preferRelativeResize="0"/>
            <p:nvPr/>
          </p:nvPicPr>
          <p:blipFill rotWithShape="1">
            <a:blip r:embed="rId4">
              <a:alphaModFix/>
            </a:blip>
            <a:srcRect b="0" l="0" r="0" t="0"/>
            <a:stretch/>
          </p:blipFill>
          <p:spPr>
            <a:xfrm>
              <a:off x="-1" y="5099304"/>
              <a:ext cx="12192001" cy="17526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10"/>
          <p:cNvPicPr preferRelativeResize="0"/>
          <p:nvPr/>
        </p:nvPicPr>
        <p:blipFill rotWithShape="1">
          <a:blip r:embed="rId3">
            <a:alphaModFix/>
          </a:blip>
          <a:srcRect b="0" l="0" r="0" t="0"/>
          <a:stretch/>
        </p:blipFill>
        <p:spPr>
          <a:xfrm>
            <a:off x="7238747" y="3519866"/>
            <a:ext cx="4866590" cy="3244393"/>
          </a:xfrm>
          <a:prstGeom prst="rect">
            <a:avLst/>
          </a:prstGeom>
          <a:noFill/>
          <a:ln>
            <a:noFill/>
          </a:ln>
        </p:spPr>
      </p:pic>
      <p:pic>
        <p:nvPicPr>
          <p:cNvPr id="187" name="Google Shape;187;p10"/>
          <p:cNvPicPr preferRelativeResize="0"/>
          <p:nvPr/>
        </p:nvPicPr>
        <p:blipFill rotWithShape="1">
          <a:blip r:embed="rId4">
            <a:alphaModFix/>
          </a:blip>
          <a:srcRect b="0" l="0" r="0" t="0"/>
          <a:stretch/>
        </p:blipFill>
        <p:spPr>
          <a:xfrm>
            <a:off x="0" y="0"/>
            <a:ext cx="1042416" cy="6858000"/>
          </a:xfrm>
          <a:prstGeom prst="rect">
            <a:avLst/>
          </a:prstGeom>
          <a:noFill/>
          <a:ln>
            <a:noFill/>
          </a:ln>
        </p:spPr>
      </p:pic>
      <p:sp>
        <p:nvSpPr>
          <p:cNvPr id="188" name="Google Shape;188;p10"/>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189" name="Google Shape;189;p10"/>
          <p:cNvPicPr preferRelativeResize="0"/>
          <p:nvPr/>
        </p:nvPicPr>
        <p:blipFill rotWithShape="1">
          <a:blip r:embed="rId5">
            <a:alphaModFix/>
          </a:blip>
          <a:srcRect b="0" l="0" r="0" t="0"/>
          <a:stretch/>
        </p:blipFill>
        <p:spPr>
          <a:xfrm>
            <a:off x="10519719" y="0"/>
            <a:ext cx="1672281" cy="1192357"/>
          </a:xfrm>
          <a:prstGeom prst="rect">
            <a:avLst/>
          </a:prstGeom>
          <a:noFill/>
          <a:ln>
            <a:noFill/>
          </a:ln>
        </p:spPr>
      </p:pic>
      <p:sp>
        <p:nvSpPr>
          <p:cNvPr id="190" name="Google Shape;190;p10"/>
          <p:cNvSpPr/>
          <p:nvPr/>
        </p:nvSpPr>
        <p:spPr>
          <a:xfrm>
            <a:off x="1724143" y="3920766"/>
            <a:ext cx="574355" cy="64799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91" name="Google Shape;191;p10"/>
          <p:cNvSpPr/>
          <p:nvPr/>
        </p:nvSpPr>
        <p:spPr>
          <a:xfrm>
            <a:off x="1744540" y="2663009"/>
            <a:ext cx="514179" cy="54844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92" name="Google Shape;192;p10"/>
          <p:cNvSpPr/>
          <p:nvPr/>
        </p:nvSpPr>
        <p:spPr>
          <a:xfrm>
            <a:off x="1724143" y="1591049"/>
            <a:ext cx="554974" cy="5484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193" name="Google Shape;193;p10"/>
          <p:cNvSpPr txBox="1"/>
          <p:nvPr/>
        </p:nvSpPr>
        <p:spPr>
          <a:xfrm>
            <a:off x="2519958" y="1591049"/>
            <a:ext cx="6939300" cy="399000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1" i="0" lang="es-AR" sz="1800" u="none" cap="none" strike="noStrike">
                <a:solidFill>
                  <a:schemeClr val="dk1"/>
                </a:solidFill>
                <a:latin typeface="Roboto"/>
                <a:ea typeface="Roboto"/>
                <a:cs typeface="Roboto"/>
                <a:sym typeface="Roboto"/>
              </a:rPr>
              <a:t>Deﬁnición del problema</a:t>
            </a:r>
            <a:r>
              <a:rPr b="0" i="0" lang="es-AR" sz="1800" u="none" cap="none" strike="noStrike">
                <a:solidFill>
                  <a:schemeClr val="dk1"/>
                </a:solidFill>
                <a:latin typeface="Roboto"/>
                <a:ea typeface="Roboto"/>
                <a:cs typeface="Roboto"/>
                <a:sym typeface="Roboto"/>
              </a:rPr>
              <a:t>: Dados 2 números reales, calcular y mostrar el  resultado de la suma entre ellos.</a:t>
            </a:r>
            <a:endParaRPr b="0" i="0" sz="1400" u="none" cap="none" strike="noStrike">
              <a:solidFill>
                <a:srgbClr val="000000"/>
              </a:solidFill>
              <a:latin typeface="Arial"/>
              <a:ea typeface="Arial"/>
              <a:cs typeface="Arial"/>
              <a:sym typeface="Arial"/>
            </a:endParaRPr>
          </a:p>
          <a:p>
            <a:pPr indent="0" lvl="0" marL="12700" marR="5080" rtl="0" algn="l">
              <a:lnSpc>
                <a:spcPct val="114999"/>
              </a:lnSpc>
              <a:spcBef>
                <a:spcPts val="100"/>
              </a:spcBef>
              <a:spcAft>
                <a:spcPts val="0"/>
              </a:spcAft>
              <a:buClr>
                <a:srgbClr val="000000"/>
              </a:buClr>
              <a:buSzPts val="1800"/>
              <a:buFont typeface="Arial"/>
              <a:buNone/>
            </a:pPr>
            <a:r>
              <a:t/>
            </a:r>
            <a:endParaRPr b="1" i="0" sz="1800" u="none" cap="none" strike="noStrike">
              <a:solidFill>
                <a:schemeClr val="dk1"/>
              </a:solidFill>
              <a:latin typeface="Roboto"/>
              <a:ea typeface="Roboto"/>
              <a:cs typeface="Roboto"/>
              <a:sym typeface="Roboto"/>
            </a:endParaRPr>
          </a:p>
          <a:p>
            <a:pPr indent="0" lvl="0" marL="12700" marR="5080" rtl="0" algn="l">
              <a:lnSpc>
                <a:spcPct val="114999"/>
              </a:lnSpc>
              <a:spcBef>
                <a:spcPts val="100"/>
              </a:spcBef>
              <a:spcAft>
                <a:spcPts val="0"/>
              </a:spcAft>
              <a:buClr>
                <a:srgbClr val="000000"/>
              </a:buClr>
              <a:buSzPts val="1800"/>
              <a:buFont typeface="Arial"/>
              <a:buNone/>
            </a:pPr>
            <a:r>
              <a:rPr b="1" i="0" lang="es-AR" sz="1800" u="none" cap="none" strike="noStrike">
                <a:solidFill>
                  <a:schemeClr val="dk1"/>
                </a:solidFill>
                <a:latin typeface="Roboto"/>
                <a:ea typeface="Roboto"/>
                <a:cs typeface="Roboto"/>
                <a:sym typeface="Roboto"/>
              </a:rPr>
              <a:t>Análisis del problema: </a:t>
            </a:r>
            <a:r>
              <a:rPr b="0" i="0" lang="es-AR" sz="1800" u="none" cap="none" strike="noStrike">
                <a:solidFill>
                  <a:schemeClr val="dk1"/>
                </a:solidFill>
                <a:latin typeface="Roboto"/>
                <a:ea typeface="Roboto"/>
                <a:cs typeface="Roboto"/>
                <a:sym typeface="Roboto"/>
              </a:rPr>
              <a:t>Necesitamos dos números reales (entrada), los cuales  vamos a sumar (proceso), y mostrar el resultado (salida).</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12700" marR="1215390" rtl="0" algn="just">
              <a:lnSpc>
                <a:spcPct val="114999"/>
              </a:lnSpc>
              <a:spcBef>
                <a:spcPts val="1455"/>
              </a:spcBef>
              <a:spcAft>
                <a:spcPts val="0"/>
              </a:spcAft>
              <a:buClr>
                <a:srgbClr val="000000"/>
              </a:buClr>
              <a:buSzPts val="1800"/>
              <a:buFont typeface="Arial"/>
              <a:buNone/>
            </a:pPr>
            <a:r>
              <a:rPr b="1" i="0" lang="es-AR" sz="1800" u="none" cap="none" strike="noStrike">
                <a:solidFill>
                  <a:schemeClr val="dk1"/>
                </a:solidFill>
                <a:latin typeface="Roboto"/>
                <a:ea typeface="Roboto"/>
                <a:cs typeface="Roboto"/>
                <a:sym typeface="Roboto"/>
              </a:rPr>
              <a:t>Diseño del algoritmo: </a:t>
            </a:r>
            <a:r>
              <a:rPr b="0" i="0" lang="es-AR" sz="1800" u="none" cap="none" strike="noStrike">
                <a:solidFill>
                  <a:schemeClr val="dk1"/>
                </a:solidFill>
                <a:latin typeface="Roboto"/>
                <a:ea typeface="Roboto"/>
                <a:cs typeface="Roboto"/>
                <a:sym typeface="Roboto"/>
              </a:rPr>
              <a:t>Cheems va a ingresar un número (llamado  num1), luego el segundo número (llamado num2), después  vamos a calcular la suma (num1 + num2), y ﬁnalmente vamos a  mostrar el resultado.</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11"/>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199" name="Google Shape;199;p11"/>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200" name="Google Shape;200;p11"/>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201" name="Google Shape;201;p11"/>
          <p:cNvSpPr/>
          <p:nvPr/>
        </p:nvSpPr>
        <p:spPr>
          <a:xfrm>
            <a:off x="2149822" y="1659110"/>
            <a:ext cx="486930" cy="5493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02" name="Google Shape;202;p11"/>
          <p:cNvSpPr txBox="1"/>
          <p:nvPr/>
        </p:nvSpPr>
        <p:spPr>
          <a:xfrm>
            <a:off x="2710068" y="1683850"/>
            <a:ext cx="2233761" cy="28982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s-AR" sz="1800" u="none" cap="none" strike="noStrike">
                <a:solidFill>
                  <a:schemeClr val="dk1"/>
                </a:solidFill>
                <a:latin typeface="Roboto"/>
                <a:ea typeface="Roboto"/>
                <a:cs typeface="Roboto"/>
                <a:sym typeface="Roboto"/>
              </a:rPr>
              <a:t>Codiﬁcación</a:t>
            </a:r>
            <a:endParaRPr b="0" i="0" sz="1800" u="none" cap="none" strike="noStrike">
              <a:solidFill>
                <a:schemeClr val="dk1"/>
              </a:solidFill>
              <a:latin typeface="Roboto"/>
              <a:ea typeface="Roboto"/>
              <a:cs typeface="Roboto"/>
              <a:sym typeface="Roboto"/>
            </a:endParaRPr>
          </a:p>
        </p:txBody>
      </p:sp>
      <p:sp>
        <p:nvSpPr>
          <p:cNvPr id="203" name="Google Shape;203;p11"/>
          <p:cNvSpPr txBox="1"/>
          <p:nvPr/>
        </p:nvSpPr>
        <p:spPr>
          <a:xfrm>
            <a:off x="2821499" y="4456835"/>
            <a:ext cx="2398407" cy="28982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s-AR" sz="1800" u="none" cap="none" strike="noStrike">
                <a:solidFill>
                  <a:schemeClr val="dk1"/>
                </a:solidFill>
                <a:latin typeface="Roboto"/>
                <a:ea typeface="Roboto"/>
                <a:cs typeface="Roboto"/>
                <a:sym typeface="Roboto"/>
              </a:rPr>
              <a:t>Prueba y Depuración</a:t>
            </a:r>
            <a:endParaRPr b="0" i="0" sz="1800" u="none" cap="none" strike="noStrike">
              <a:solidFill>
                <a:schemeClr val="dk1"/>
              </a:solidFill>
              <a:latin typeface="Roboto"/>
              <a:ea typeface="Roboto"/>
              <a:cs typeface="Roboto"/>
              <a:sym typeface="Roboto"/>
            </a:endParaRPr>
          </a:p>
        </p:txBody>
      </p:sp>
      <p:graphicFrame>
        <p:nvGraphicFramePr>
          <p:cNvPr id="204" name="Google Shape;204;p11"/>
          <p:cNvGraphicFramePr/>
          <p:nvPr/>
        </p:nvGraphicFramePr>
        <p:xfrm>
          <a:off x="3620562" y="4967552"/>
          <a:ext cx="3000000" cy="3000000"/>
        </p:xfrm>
        <a:graphic>
          <a:graphicData uri="http://schemas.openxmlformats.org/drawingml/2006/table">
            <a:tbl>
              <a:tblPr bandRow="1" firstRow="1">
                <a:noFill/>
                <a:tableStyleId>{8C89E1BE-660A-47C8-B09C-269EBA6F1A23}</a:tableStyleId>
              </a:tblPr>
              <a:tblGrid>
                <a:gridCol w="1401450"/>
                <a:gridCol w="1401450"/>
                <a:gridCol w="1401450"/>
                <a:gridCol w="1401450"/>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s-AR" sz="1400" u="none" cap="none" strike="noStrike">
                          <a:latin typeface="Roboto"/>
                          <a:ea typeface="Roboto"/>
                          <a:cs typeface="Roboto"/>
                          <a:sym typeface="Roboto"/>
                        </a:rPr>
                        <a:t>num1</a:t>
                      </a:r>
                      <a:endParaRPr sz="1400" u="none" cap="none" strike="noStrike">
                        <a:latin typeface="Roboto"/>
                        <a:ea typeface="Roboto"/>
                        <a:cs typeface="Roboto"/>
                        <a:sym typeface="Roboto"/>
                      </a:endParaRPr>
                    </a:p>
                  </a:txBody>
                  <a:tcPr marT="78750"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s-AR" sz="1400" u="none" cap="none" strike="noStrike">
                          <a:latin typeface="Roboto"/>
                          <a:ea typeface="Roboto"/>
                          <a:cs typeface="Roboto"/>
                          <a:sym typeface="Roboto"/>
                        </a:rPr>
                        <a:t>num2</a:t>
                      </a:r>
                      <a:endParaRPr sz="1400" u="none" cap="none" strike="noStrike">
                        <a:latin typeface="Roboto"/>
                        <a:ea typeface="Roboto"/>
                        <a:cs typeface="Roboto"/>
                        <a:sym typeface="Roboto"/>
                      </a:endParaRPr>
                    </a:p>
                  </a:txBody>
                  <a:tcPr marT="78750"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s-AR" sz="1400" u="none" cap="none" strike="noStrike">
                          <a:latin typeface="Roboto"/>
                          <a:ea typeface="Roboto"/>
                          <a:cs typeface="Roboto"/>
                          <a:sym typeface="Roboto"/>
                        </a:rPr>
                        <a:t>suma</a:t>
                      </a:r>
                      <a:endParaRPr sz="1400" u="none" cap="none" strike="noStrike">
                        <a:latin typeface="Roboto"/>
                        <a:ea typeface="Roboto"/>
                        <a:cs typeface="Roboto"/>
                        <a:sym typeface="Roboto"/>
                      </a:endParaRPr>
                    </a:p>
                  </a:txBody>
                  <a:tcPr marT="78750"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s-AR" sz="1400" u="none" cap="none" strike="noStrike">
                          <a:latin typeface="Roboto"/>
                          <a:ea typeface="Roboto"/>
                          <a:cs typeface="Roboto"/>
                          <a:sym typeface="Roboto"/>
                        </a:rPr>
                        <a:t>Salida</a:t>
                      </a:r>
                      <a:endParaRPr sz="1400" u="none" cap="none" strike="noStrike">
                        <a:latin typeface="Roboto"/>
                        <a:ea typeface="Roboto"/>
                        <a:cs typeface="Roboto"/>
                        <a:sym typeface="Roboto"/>
                      </a:endParaRPr>
                    </a:p>
                  </a:txBody>
                  <a:tcPr marT="78750"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es-AR" sz="1400" u="none" cap="none" strike="noStrike">
                          <a:latin typeface="Roboto"/>
                          <a:ea typeface="Roboto"/>
                          <a:cs typeface="Roboto"/>
                          <a:sym typeface="Roboto"/>
                        </a:rPr>
                        <a:t>3</a:t>
                      </a:r>
                      <a:endParaRPr sz="1400" u="none" cap="none" strike="noStrike"/>
                    </a:p>
                  </a:txBody>
                  <a:tcPr marT="78100"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AR" sz="1400" u="none" cap="none" strike="noStrike">
                          <a:latin typeface="Roboto"/>
                          <a:ea typeface="Roboto"/>
                          <a:cs typeface="Roboto"/>
                          <a:sym typeface="Roboto"/>
                        </a:rPr>
                        <a:t>5</a:t>
                      </a:r>
                      <a:endParaRPr sz="1400" u="none" cap="none" strike="noStrike">
                        <a:latin typeface="Roboto"/>
                        <a:ea typeface="Roboto"/>
                        <a:cs typeface="Roboto"/>
                        <a:sym typeface="Roboto"/>
                      </a:endParaRPr>
                    </a:p>
                  </a:txBody>
                  <a:tcPr marT="78100"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AR" sz="1400" u="none" cap="none" strike="noStrike">
                          <a:latin typeface="Roboto"/>
                          <a:ea typeface="Roboto"/>
                          <a:cs typeface="Roboto"/>
                          <a:sym typeface="Roboto"/>
                        </a:rPr>
                        <a:t>8</a:t>
                      </a:r>
                      <a:endParaRPr sz="1400" u="none" cap="none" strike="noStrike"/>
                    </a:p>
                  </a:txBody>
                  <a:tcPr marT="78100"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AR" sz="1400" u="none" cap="none" strike="noStrike">
                          <a:latin typeface="Roboto"/>
                          <a:ea typeface="Roboto"/>
                          <a:cs typeface="Roboto"/>
                          <a:sym typeface="Roboto"/>
                        </a:rPr>
                        <a:t>8</a:t>
                      </a:r>
                      <a:endParaRPr sz="1400" u="none" cap="none" strike="noStrike"/>
                    </a:p>
                  </a:txBody>
                  <a:tcPr marT="78100" marB="0" marR="0" marL="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205" name="Google Shape;205;p11"/>
          <p:cNvSpPr/>
          <p:nvPr/>
        </p:nvSpPr>
        <p:spPr>
          <a:xfrm>
            <a:off x="2199047" y="4418203"/>
            <a:ext cx="511021" cy="54934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206" name="Google Shape;206;p11"/>
          <p:cNvPicPr preferRelativeResize="0"/>
          <p:nvPr/>
        </p:nvPicPr>
        <p:blipFill rotWithShape="1">
          <a:blip r:embed="rId7">
            <a:alphaModFix/>
          </a:blip>
          <a:srcRect b="0" l="0" r="0" t="0"/>
          <a:stretch/>
        </p:blipFill>
        <p:spPr>
          <a:xfrm>
            <a:off x="3546902" y="2079130"/>
            <a:ext cx="5753100" cy="2162175"/>
          </a:xfrm>
          <a:prstGeom prst="rect">
            <a:avLst/>
          </a:prstGeom>
          <a:noFill/>
          <a:ln>
            <a:noFill/>
          </a:ln>
        </p:spPr>
      </p:pic>
      <p:sp>
        <p:nvSpPr>
          <p:cNvPr id="207" name="Google Shape;207;p11"/>
          <p:cNvSpPr/>
          <p:nvPr/>
        </p:nvSpPr>
        <p:spPr>
          <a:xfrm>
            <a:off x="9505492" y="4229025"/>
            <a:ext cx="2484231" cy="245230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p:nvPr/>
        </p:nvSpPr>
        <p:spPr>
          <a:xfrm>
            <a:off x="8606339" y="1053088"/>
            <a:ext cx="2189726" cy="308868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213" name="Google Shape;213;p12"/>
          <p:cNvPicPr preferRelativeResize="0"/>
          <p:nvPr/>
        </p:nvPicPr>
        <p:blipFill rotWithShape="1">
          <a:blip r:embed="rId4">
            <a:alphaModFix/>
          </a:blip>
          <a:srcRect b="0" l="0" r="0" t="0"/>
          <a:stretch/>
        </p:blipFill>
        <p:spPr>
          <a:xfrm>
            <a:off x="8767823" y="1683491"/>
            <a:ext cx="1839486" cy="691330"/>
          </a:xfrm>
          <a:prstGeom prst="rect">
            <a:avLst/>
          </a:prstGeom>
          <a:noFill/>
          <a:ln>
            <a:noFill/>
          </a:ln>
        </p:spPr>
      </p:pic>
      <p:pic>
        <p:nvPicPr>
          <p:cNvPr id="214" name="Google Shape;214;p12"/>
          <p:cNvPicPr preferRelativeResize="0"/>
          <p:nvPr/>
        </p:nvPicPr>
        <p:blipFill rotWithShape="1">
          <a:blip r:embed="rId5">
            <a:alphaModFix/>
          </a:blip>
          <a:srcRect b="0" l="0" r="0" t="0"/>
          <a:stretch/>
        </p:blipFill>
        <p:spPr>
          <a:xfrm>
            <a:off x="0" y="0"/>
            <a:ext cx="1042416" cy="6858000"/>
          </a:xfrm>
          <a:prstGeom prst="rect">
            <a:avLst/>
          </a:prstGeom>
          <a:noFill/>
          <a:ln>
            <a:noFill/>
          </a:ln>
        </p:spPr>
      </p:pic>
      <p:sp>
        <p:nvSpPr>
          <p:cNvPr id="215" name="Google Shape;215;p12"/>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216" name="Google Shape;216;p12"/>
          <p:cNvPicPr preferRelativeResize="0"/>
          <p:nvPr/>
        </p:nvPicPr>
        <p:blipFill rotWithShape="1">
          <a:blip r:embed="rId6">
            <a:alphaModFix/>
          </a:blip>
          <a:srcRect b="0" l="0" r="0" t="0"/>
          <a:stretch/>
        </p:blipFill>
        <p:spPr>
          <a:xfrm>
            <a:off x="10519719" y="0"/>
            <a:ext cx="1672281" cy="1192357"/>
          </a:xfrm>
          <a:prstGeom prst="rect">
            <a:avLst/>
          </a:prstGeom>
          <a:noFill/>
          <a:ln>
            <a:noFill/>
          </a:ln>
        </p:spPr>
      </p:pic>
      <p:sp>
        <p:nvSpPr>
          <p:cNvPr id="217" name="Google Shape;217;p12"/>
          <p:cNvSpPr txBox="1"/>
          <p:nvPr>
            <p:ph type="title"/>
          </p:nvPr>
        </p:nvSpPr>
        <p:spPr>
          <a:xfrm>
            <a:off x="2178160" y="1564200"/>
            <a:ext cx="1839485" cy="289823"/>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1800"/>
              <a:buFont typeface="Roboto"/>
              <a:buNone/>
            </a:pPr>
            <a:r>
              <a:rPr b="1" lang="es-AR" sz="1800">
                <a:latin typeface="Roboto"/>
                <a:ea typeface="Roboto"/>
                <a:cs typeface="Roboto"/>
                <a:sym typeface="Roboto"/>
              </a:rPr>
              <a:t>Documentación</a:t>
            </a:r>
            <a:endParaRPr b="1" sz="1800">
              <a:latin typeface="Roboto"/>
              <a:ea typeface="Roboto"/>
              <a:cs typeface="Roboto"/>
              <a:sym typeface="Roboto"/>
            </a:endParaRPr>
          </a:p>
        </p:txBody>
      </p:sp>
      <p:sp>
        <p:nvSpPr>
          <p:cNvPr id="218" name="Google Shape;218;p12"/>
          <p:cNvSpPr txBox="1"/>
          <p:nvPr/>
        </p:nvSpPr>
        <p:spPr>
          <a:xfrm>
            <a:off x="2258232" y="4383129"/>
            <a:ext cx="2189726" cy="28982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s-AR" sz="1800" u="none" cap="none" strike="noStrike">
                <a:solidFill>
                  <a:schemeClr val="dk1"/>
                </a:solidFill>
                <a:latin typeface="Roboto"/>
                <a:ea typeface="Roboto"/>
                <a:cs typeface="Roboto"/>
                <a:sym typeface="Roboto"/>
              </a:rPr>
              <a:t>Mantenimiento</a:t>
            </a:r>
            <a:endParaRPr b="0" i="0" sz="1800" u="none" cap="none" strike="noStrike">
              <a:solidFill>
                <a:schemeClr val="dk1"/>
              </a:solidFill>
              <a:latin typeface="Roboto"/>
              <a:ea typeface="Roboto"/>
              <a:cs typeface="Roboto"/>
              <a:sym typeface="Roboto"/>
            </a:endParaRPr>
          </a:p>
        </p:txBody>
      </p:sp>
      <p:sp>
        <p:nvSpPr>
          <p:cNvPr id="219" name="Google Shape;219;p12"/>
          <p:cNvSpPr/>
          <p:nvPr/>
        </p:nvSpPr>
        <p:spPr>
          <a:xfrm>
            <a:off x="1556810" y="1517692"/>
            <a:ext cx="423953" cy="54934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0" name="Google Shape;220;p12"/>
          <p:cNvSpPr/>
          <p:nvPr/>
        </p:nvSpPr>
        <p:spPr>
          <a:xfrm>
            <a:off x="1556814" y="4377955"/>
            <a:ext cx="423949" cy="49988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1" name="Google Shape;221;p12"/>
          <p:cNvSpPr/>
          <p:nvPr/>
        </p:nvSpPr>
        <p:spPr>
          <a:xfrm>
            <a:off x="6845912" y="1476908"/>
            <a:ext cx="1885353" cy="216439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22" name="Google Shape;222;p12"/>
          <p:cNvSpPr txBox="1"/>
          <p:nvPr/>
        </p:nvSpPr>
        <p:spPr>
          <a:xfrm>
            <a:off x="2258232" y="2067041"/>
            <a:ext cx="4743738" cy="1265090"/>
          </a:xfrm>
          <a:prstGeom prst="rect">
            <a:avLst/>
          </a:prstGeom>
          <a:noFill/>
          <a:ln>
            <a:noFill/>
          </a:ln>
        </p:spPr>
        <p:txBody>
          <a:bodyPr anchorCtr="0" anchor="t" bIns="0" lIns="0" spcFirstLastPara="1" rIns="0" wrap="square" tIns="12700">
            <a:spAutoFit/>
          </a:bodyPr>
          <a:lstStyle/>
          <a:p>
            <a:pPr indent="0" lvl="0" marL="12700" marR="5080" rtl="0" algn="just">
              <a:lnSpc>
                <a:spcPct val="114999"/>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Vamos a crear una anotación sobre qué  es lo que realiza nuestro programa, que  en este caso, simplemente suma dos  números</a:t>
            </a:r>
            <a:endParaRPr b="0" i="0" sz="1800" u="none" cap="none" strike="noStrike">
              <a:solidFill>
                <a:schemeClr val="dk1"/>
              </a:solidFill>
              <a:latin typeface="Roboto"/>
              <a:ea typeface="Roboto"/>
              <a:cs typeface="Roboto"/>
              <a:sym typeface="Roboto"/>
            </a:endParaRPr>
          </a:p>
        </p:txBody>
      </p:sp>
      <p:sp>
        <p:nvSpPr>
          <p:cNvPr id="223" name="Google Shape;223;p12"/>
          <p:cNvSpPr txBox="1"/>
          <p:nvPr/>
        </p:nvSpPr>
        <p:spPr>
          <a:xfrm>
            <a:off x="2267540" y="4866691"/>
            <a:ext cx="8105185" cy="126509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Si a futuro queremos mejorar nuestro programa, añadirle más  funcionalidades o que realice otras operaciones, podemos hacerlo, siempre  dependerá del contexto donde se lo utilice y el problema a resolver.</a:t>
            </a:r>
            <a:endParaRPr b="0" i="0" sz="1800" u="none" cap="none" strike="noStrike">
              <a:solidFill>
                <a:schemeClr val="dk1"/>
              </a:solidFill>
              <a:latin typeface="Roboto"/>
              <a:ea typeface="Roboto"/>
              <a:cs typeface="Roboto"/>
              <a:sym typeface="Roboto"/>
            </a:endParaRPr>
          </a:p>
        </p:txBody>
      </p:sp>
      <p:sp>
        <p:nvSpPr>
          <p:cNvPr id="224" name="Google Shape;224;p12"/>
          <p:cNvSpPr/>
          <p:nvPr/>
        </p:nvSpPr>
        <p:spPr>
          <a:xfrm>
            <a:off x="9903521" y="3944101"/>
            <a:ext cx="2031817" cy="307388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5" name="Google Shape;225;p12"/>
          <p:cNvSpPr txBox="1"/>
          <p:nvPr/>
        </p:nvSpPr>
        <p:spPr>
          <a:xfrm>
            <a:off x="8758525" y="2484324"/>
            <a:ext cx="1885353"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Roboto"/>
                <a:ea typeface="Roboto"/>
                <a:cs typeface="Roboto"/>
                <a:sym typeface="Roboto"/>
              </a:rPr>
              <a:t>este programa realiza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Roboto"/>
                <a:ea typeface="Roboto"/>
                <a:cs typeface="Roboto"/>
                <a:sym typeface="Roboto"/>
              </a:rPr>
              <a:t>la suma de 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Roboto"/>
                <a:ea typeface="Roboto"/>
                <a:cs typeface="Roboto"/>
                <a:sym typeface="Roboto"/>
              </a:rPr>
              <a:t>números, donde recibe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Roboto"/>
                <a:ea typeface="Roboto"/>
                <a:cs typeface="Roboto"/>
                <a:sym typeface="Roboto"/>
              </a:rPr>
              <a:t>num1 y num2, luego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Roboto"/>
                <a:ea typeface="Roboto"/>
                <a:cs typeface="Roboto"/>
                <a:sym typeface="Roboto"/>
              </a:rPr>
              <a:t>los suma y finalmente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Roboto"/>
                <a:ea typeface="Roboto"/>
                <a:cs typeface="Roboto"/>
                <a:sym typeface="Roboto"/>
              </a:rPr>
              <a:t>muestra el resultado 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chemeClr val="dk1"/>
                </a:solidFill>
                <a:latin typeface="Roboto"/>
                <a:ea typeface="Roboto"/>
                <a:cs typeface="Roboto"/>
                <a:sym typeface="Roboto"/>
              </a:rPr>
              <a:t>esa suma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13"/>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231" name="Google Shape;231;p13"/>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232" name="Google Shape;232;p13"/>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233" name="Google Shape;233;p13"/>
          <p:cNvSpPr/>
          <p:nvPr/>
        </p:nvSpPr>
        <p:spPr>
          <a:xfrm>
            <a:off x="7138310" y="3163908"/>
            <a:ext cx="2985164" cy="25963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34" name="Google Shape;234;p13"/>
          <p:cNvSpPr txBox="1"/>
          <p:nvPr/>
        </p:nvSpPr>
        <p:spPr>
          <a:xfrm>
            <a:off x="3046645" y="5533237"/>
            <a:ext cx="8183400" cy="813300"/>
          </a:xfrm>
          <a:prstGeom prst="rect">
            <a:avLst/>
          </a:prstGeom>
          <a:noFill/>
          <a:ln>
            <a:noFill/>
          </a:ln>
        </p:spPr>
        <p:txBody>
          <a:bodyPr anchorCtr="0" anchor="t" bIns="0" lIns="0" spcFirstLastPara="1" rIns="0" wrap="square" tIns="134600">
            <a:spAutoFit/>
          </a:bodyPr>
          <a:lstStyle/>
          <a:p>
            <a:pPr indent="0" lvl="0" marL="0" marR="0" rtl="0" algn="ctr">
              <a:lnSpc>
                <a:spcPct val="100000"/>
              </a:lnSpc>
              <a:spcBef>
                <a:spcPts val="0"/>
              </a:spcBef>
              <a:spcAft>
                <a:spcPts val="0"/>
              </a:spcAft>
              <a:buClr>
                <a:srgbClr val="000000"/>
              </a:buClr>
              <a:buSzPts val="1800"/>
              <a:buFont typeface="Arial"/>
              <a:buNone/>
            </a:pPr>
            <a:r>
              <a:rPr b="1" i="1" lang="es-AR" sz="1800" u="none" cap="none" strike="noStrike">
                <a:solidFill>
                  <a:schemeClr val="dk1"/>
                </a:solidFill>
                <a:latin typeface="Roboto"/>
                <a:ea typeface="Roboto"/>
                <a:cs typeface="Roboto"/>
                <a:sym typeface="Roboto"/>
              </a:rPr>
              <a:t>Usaremos </a:t>
            </a:r>
            <a:r>
              <a:rPr b="1" i="1" lang="es-AR" sz="1800" u="sng" cap="none" strike="noStrike">
                <a:solidFill>
                  <a:schemeClr val="dk1"/>
                </a:solidFill>
                <a:latin typeface="Roboto"/>
                <a:ea typeface="Roboto"/>
                <a:cs typeface="Roboto"/>
                <a:sym typeface="Roboto"/>
              </a:rPr>
              <a:t>Pseudocódigo</a:t>
            </a:r>
            <a:r>
              <a:rPr b="1" i="1" lang="es-AR" sz="1800" u="none" cap="none" strike="noStrike">
                <a:solidFill>
                  <a:schemeClr val="dk1"/>
                </a:solidFill>
                <a:latin typeface="Roboto"/>
                <a:ea typeface="Roboto"/>
                <a:cs typeface="Roboto"/>
                <a:sym typeface="Roboto"/>
              </a:rPr>
              <a:t> como herramienta para diseñar algoritmos.</a:t>
            </a:r>
            <a:endParaRPr b="0" i="0" sz="1800" u="none" cap="none" strike="noStrike">
              <a:solidFill>
                <a:schemeClr val="dk1"/>
              </a:solidFill>
              <a:latin typeface="Roboto"/>
              <a:ea typeface="Roboto"/>
              <a:cs typeface="Roboto"/>
              <a:sym typeface="Roboto"/>
            </a:endParaRPr>
          </a:p>
          <a:p>
            <a:pPr indent="0" lvl="0" marL="0" marR="0" rtl="0" algn="ctr">
              <a:lnSpc>
                <a:spcPct val="100000"/>
              </a:lnSpc>
              <a:spcBef>
                <a:spcPts val="960"/>
              </a:spcBef>
              <a:spcAft>
                <a:spcPts val="0"/>
              </a:spcAft>
              <a:buClr>
                <a:srgbClr val="000000"/>
              </a:buClr>
              <a:buSzPts val="1800"/>
              <a:buFont typeface="Arial"/>
              <a:buNone/>
            </a:pPr>
            <a:r>
              <a:rPr b="1" i="1" lang="es-AR" sz="1800" u="none" cap="none" strike="noStrike">
                <a:solidFill>
                  <a:schemeClr val="dk1"/>
                </a:solidFill>
                <a:latin typeface="Roboto"/>
                <a:ea typeface="Roboto"/>
                <a:cs typeface="Roboto"/>
                <a:sym typeface="Roboto"/>
              </a:rPr>
              <a:t>Luego aprenderemos a traducir estas soluciones usando el Lenguaje Java.</a:t>
            </a:r>
            <a:endParaRPr b="0" i="0" sz="1800" u="none" cap="none" strike="noStrike">
              <a:solidFill>
                <a:schemeClr val="dk1"/>
              </a:solidFill>
              <a:latin typeface="Roboto"/>
              <a:ea typeface="Roboto"/>
              <a:cs typeface="Roboto"/>
              <a:sym typeface="Roboto"/>
            </a:endParaRPr>
          </a:p>
        </p:txBody>
      </p:sp>
      <p:sp>
        <p:nvSpPr>
          <p:cNvPr id="235" name="Google Shape;235;p13"/>
          <p:cNvSpPr txBox="1"/>
          <p:nvPr/>
        </p:nvSpPr>
        <p:spPr>
          <a:xfrm>
            <a:off x="1690714" y="1510268"/>
            <a:ext cx="3538500" cy="2922000"/>
          </a:xfrm>
          <a:prstGeom prst="rect">
            <a:avLst/>
          </a:prstGeom>
          <a:noFill/>
          <a:ln>
            <a:noFill/>
          </a:ln>
        </p:spPr>
        <p:txBody>
          <a:bodyPr anchorCtr="0" anchor="t" bIns="0" lIns="0" spcFirstLastPara="1" rIns="0" wrap="square" tIns="12700">
            <a:spAutoFit/>
          </a:bodyPr>
          <a:lstStyle/>
          <a:p>
            <a:pPr indent="-635" lvl="0" marL="12700" marR="5080" rtl="0" algn="ctr">
              <a:lnSpc>
                <a:spcPct val="114999"/>
              </a:lnSpc>
              <a:spcBef>
                <a:spcPts val="0"/>
              </a:spcBef>
              <a:spcAft>
                <a:spcPts val="0"/>
              </a:spcAft>
              <a:buClr>
                <a:srgbClr val="000000"/>
              </a:buClr>
              <a:buSzPts val="2800"/>
              <a:buFont typeface="Arial"/>
              <a:buNone/>
            </a:pPr>
            <a:r>
              <a:rPr b="1" i="0" lang="es-AR" sz="2800" u="none" cap="none" strike="noStrike">
                <a:solidFill>
                  <a:schemeClr val="dk1"/>
                </a:solidFill>
                <a:latin typeface="Roboto"/>
                <a:ea typeface="Roboto"/>
                <a:cs typeface="Roboto"/>
                <a:sym typeface="Roboto"/>
              </a:rPr>
              <a:t>Cheems quédate a  escuchar otros  ejemplos y  aprender a diseñar  algoritmos un  poco más  complejos.</a:t>
            </a:r>
            <a:endParaRPr b="0" i="0" sz="2800" u="none" cap="none" strike="noStrike">
              <a:solidFill>
                <a:schemeClr val="dk1"/>
              </a:solidFill>
              <a:latin typeface="Roboto"/>
              <a:ea typeface="Roboto"/>
              <a:cs typeface="Roboto"/>
              <a:sym typeface="Roboto"/>
            </a:endParaRPr>
          </a:p>
        </p:txBody>
      </p:sp>
      <p:sp>
        <p:nvSpPr>
          <p:cNvPr id="236" name="Google Shape;236;p13"/>
          <p:cNvSpPr/>
          <p:nvPr/>
        </p:nvSpPr>
        <p:spPr>
          <a:xfrm>
            <a:off x="9605964" y="1510268"/>
            <a:ext cx="2426596" cy="1653336"/>
          </a:xfrm>
          <a:prstGeom prst="cloudCallout">
            <a:avLst>
              <a:gd fmla="val -58515" name="adj1"/>
              <a:gd fmla="val 52726" name="adj2"/>
            </a:avLst>
          </a:prstGeom>
          <a:noFill/>
          <a:ln cap="flat" cmpd="sng" w="28575">
            <a:solidFill>
              <a:srgbClr val="1938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chanfles… yo y mi bocota!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p13"/>
          <p:cNvSpPr/>
          <p:nvPr/>
        </p:nvSpPr>
        <p:spPr>
          <a:xfrm>
            <a:off x="5769771" y="2122357"/>
            <a:ext cx="2386012" cy="1455467"/>
          </a:xfrm>
          <a:prstGeom prst="wedgeEllipseCallout">
            <a:avLst>
              <a:gd fmla="val 55797" name="adj1"/>
              <a:gd fmla="val 37309" name="adj2"/>
            </a:avLst>
          </a:prstGeom>
          <a:noFill/>
          <a:ln cap="flat" cmpd="sng" w="28575">
            <a:solidFill>
              <a:srgbClr val="1938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Genial!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Aguantame que preparó el mate</a:t>
            </a:r>
            <a:endParaRPr b="0" i="0" sz="1800" u="none" cap="none" strike="noStrike">
              <a:solidFill>
                <a:schemeClr val="lt1"/>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5"/>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243" name="Google Shape;243;p15"/>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244" name="Google Shape;244;p15"/>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245" name="Google Shape;245;p15"/>
          <p:cNvSpPr txBox="1"/>
          <p:nvPr>
            <p:ph type="title"/>
          </p:nvPr>
        </p:nvSpPr>
        <p:spPr>
          <a:xfrm>
            <a:off x="1379491" y="1365605"/>
            <a:ext cx="4943149" cy="382156"/>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400"/>
              <a:buFont typeface="Roboto"/>
              <a:buNone/>
            </a:pPr>
            <a:r>
              <a:rPr b="1" lang="es-AR" sz="2400">
                <a:latin typeface="Roboto"/>
                <a:ea typeface="Roboto"/>
                <a:cs typeface="Roboto"/>
                <a:sym typeface="Roboto"/>
              </a:rPr>
              <a:t>Ejemplo 1</a:t>
            </a:r>
            <a:endParaRPr b="1"/>
          </a:p>
        </p:txBody>
      </p:sp>
      <p:sp>
        <p:nvSpPr>
          <p:cNvPr id="246" name="Google Shape;246;p15"/>
          <p:cNvSpPr txBox="1"/>
          <p:nvPr/>
        </p:nvSpPr>
        <p:spPr>
          <a:xfrm>
            <a:off x="1379490" y="2167535"/>
            <a:ext cx="10306003" cy="4210896"/>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Calcular el área y el perímetro de un rectángulo, para lo cual se deben ingresar el  valor del lado A y el valor del lado B, ambos números reales.</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163830" lvl="0" marL="700405" marR="0" rtl="0" algn="l">
              <a:lnSpc>
                <a:spcPct val="100000"/>
              </a:lnSpc>
              <a:spcBef>
                <a:spcPts val="0"/>
              </a:spcBef>
              <a:spcAft>
                <a:spcPts val="0"/>
              </a:spcAft>
              <a:buClr>
                <a:schemeClr val="dk1"/>
              </a:buClr>
              <a:buSzPts val="1800"/>
              <a:buFont typeface="Roboto"/>
              <a:buAutoNum type="arabicPeriod"/>
            </a:pPr>
            <a:r>
              <a:rPr b="1" i="0" lang="es-AR" sz="1800" u="none" cap="none" strike="noStrike">
                <a:solidFill>
                  <a:schemeClr val="dk1"/>
                </a:solidFill>
                <a:latin typeface="Roboto"/>
                <a:ea typeface="Roboto"/>
                <a:cs typeface="Roboto"/>
                <a:sym typeface="Roboto"/>
              </a:rPr>
              <a:t>Deﬁnición del problema</a:t>
            </a:r>
            <a:endParaRPr b="0" i="0" sz="1800" u="none" cap="none" strike="noStrike">
              <a:solidFill>
                <a:schemeClr val="dk1"/>
              </a:solidFill>
              <a:latin typeface="Roboto"/>
              <a:ea typeface="Roboto"/>
              <a:cs typeface="Roboto"/>
              <a:sym typeface="Roboto"/>
            </a:endParaRPr>
          </a:p>
          <a:p>
            <a:pPr indent="0" lvl="0" marL="603885" marR="0" rtl="0" algn="l">
              <a:lnSpc>
                <a:spcPct val="100000"/>
              </a:lnSpc>
              <a:spcBef>
                <a:spcPts val="23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	¿El enunciado es preciso?</a:t>
            </a:r>
            <a:endParaRPr b="0" i="0" sz="1800" u="none" cap="none" strike="noStrike">
              <a:solidFill>
                <a:schemeClr val="dk1"/>
              </a:solidFill>
              <a:latin typeface="Roboto"/>
              <a:ea typeface="Roboto"/>
              <a:cs typeface="Roboto"/>
              <a:sym typeface="Roboto"/>
            </a:endParaRPr>
          </a:p>
          <a:p>
            <a:pPr indent="0" lvl="0" marL="603885" marR="0" rtl="0" algn="l">
              <a:lnSpc>
                <a:spcPct val="100000"/>
              </a:lnSpc>
              <a:spcBef>
                <a:spcPts val="23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	¿Es posible calcular el área y perímetro de un rectángulo?</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1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188593" lvl="0" marL="725170" marR="0" rtl="0" algn="l">
              <a:lnSpc>
                <a:spcPct val="100000"/>
              </a:lnSpc>
              <a:spcBef>
                <a:spcPts val="5"/>
              </a:spcBef>
              <a:spcAft>
                <a:spcPts val="0"/>
              </a:spcAft>
              <a:buClr>
                <a:schemeClr val="dk1"/>
              </a:buClr>
              <a:buSzPts val="1800"/>
              <a:buFont typeface="Roboto"/>
              <a:buAutoNum type="arabicPeriod" startAt="2"/>
            </a:pPr>
            <a:r>
              <a:rPr b="1" i="0" lang="es-AR" sz="1800" u="none" cap="none" strike="noStrike">
                <a:solidFill>
                  <a:schemeClr val="dk1"/>
                </a:solidFill>
                <a:latin typeface="Roboto"/>
                <a:ea typeface="Roboto"/>
                <a:cs typeface="Roboto"/>
                <a:sym typeface="Roboto"/>
              </a:rPr>
              <a:t>Análisis del problema</a:t>
            </a:r>
            <a:endParaRPr b="0" i="0" sz="1800" u="none" cap="none" strike="noStrike">
              <a:solidFill>
                <a:schemeClr val="dk1"/>
              </a:solidFill>
              <a:latin typeface="Roboto"/>
              <a:ea typeface="Roboto"/>
              <a:cs typeface="Roboto"/>
              <a:sym typeface="Roboto"/>
            </a:endParaRPr>
          </a:p>
          <a:p>
            <a:pPr indent="0" lvl="0" marL="603885" marR="0" rtl="0" algn="l">
              <a:lnSpc>
                <a:spcPct val="100000"/>
              </a:lnSpc>
              <a:spcBef>
                <a:spcPts val="229"/>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	¿Cuáles son los datos de entrada y salida?</a:t>
            </a:r>
            <a:endParaRPr b="0" i="0" sz="1800" u="none" cap="none" strike="noStrike">
              <a:solidFill>
                <a:schemeClr val="dk1"/>
              </a:solidFill>
              <a:latin typeface="Roboto"/>
              <a:ea typeface="Roboto"/>
              <a:cs typeface="Roboto"/>
              <a:sym typeface="Roboto"/>
            </a:endParaRPr>
          </a:p>
          <a:p>
            <a:pPr indent="0" lvl="0" marL="603885" marR="0" rtl="0" algn="l">
              <a:lnSpc>
                <a:spcPct val="100000"/>
              </a:lnSpc>
              <a:spcBef>
                <a:spcPts val="23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	¿Son suﬁcientes los datos de entrada para resolver el problema?</a:t>
            </a:r>
            <a:endParaRPr b="0" i="0" sz="1800" u="none" cap="none" strike="noStrike">
              <a:solidFill>
                <a:schemeClr val="dk1"/>
              </a:solidFill>
              <a:latin typeface="Roboto"/>
              <a:ea typeface="Roboto"/>
              <a:cs typeface="Roboto"/>
              <a:sym typeface="Roboto"/>
            </a:endParaRPr>
          </a:p>
          <a:p>
            <a:pPr indent="0" lvl="0" marL="603885" marR="0" rtl="0" algn="l">
              <a:lnSpc>
                <a:spcPct val="100000"/>
              </a:lnSpc>
              <a:spcBef>
                <a:spcPts val="23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	¿Conocemos las fórmulas para obtener el área y el perímetro?</a:t>
            </a:r>
            <a:endParaRPr b="0" i="0" sz="1800" u="none" cap="none" strike="noStrike">
              <a:solidFill>
                <a:schemeClr val="dk1"/>
              </a:solidFill>
              <a:latin typeface="Roboto"/>
              <a:ea typeface="Roboto"/>
              <a:cs typeface="Roboto"/>
              <a:sym typeface="Roboto"/>
            </a:endParaRPr>
          </a:p>
          <a:p>
            <a:pPr indent="-390525" lvl="0" marL="994410" marR="1207135" rtl="0" algn="l">
              <a:lnSpc>
                <a:spcPct val="114999"/>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	¿Somos capaces de ejempliﬁcar con algunos valores de entrada cuáles  serían los valores de salida?</a:t>
            </a:r>
            <a:endParaRPr b="0" i="0" sz="1800" u="none" cap="none" strike="noStrike">
              <a:solidFill>
                <a:schemeClr val="dk1"/>
              </a:solidFill>
              <a:latin typeface="Roboto"/>
              <a:ea typeface="Roboto"/>
              <a:cs typeface="Roboto"/>
              <a:sym typeface="Roboto"/>
            </a:endParaRPr>
          </a:p>
          <a:p>
            <a:pPr indent="0" lvl="0" marL="603885" marR="0" rtl="0" algn="l">
              <a:lnSpc>
                <a:spcPct val="100000"/>
              </a:lnSpc>
              <a:spcBef>
                <a:spcPts val="23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	¿Qué tipo de instrucciones necesitamos para diseñar el algoritmo?</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16"/>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252" name="Google Shape;252;p16"/>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253" name="Google Shape;253;p16"/>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254" name="Google Shape;254;p16"/>
          <p:cNvSpPr/>
          <p:nvPr/>
        </p:nvSpPr>
        <p:spPr>
          <a:xfrm>
            <a:off x="4630132" y="2221042"/>
            <a:ext cx="2732405" cy="680720"/>
          </a:xfrm>
          <a:custGeom>
            <a:rect b="b" l="l" r="r" t="t"/>
            <a:pathLst>
              <a:path extrusionOk="0" h="680719" w="2732404">
                <a:moveTo>
                  <a:pt x="0" y="0"/>
                </a:moveTo>
                <a:lnTo>
                  <a:pt x="2731799" y="0"/>
                </a:lnTo>
                <a:lnTo>
                  <a:pt x="2731799" y="680699"/>
                </a:lnTo>
                <a:lnTo>
                  <a:pt x="0" y="680699"/>
                </a:lnTo>
                <a:lnTo>
                  <a:pt x="0" y="0"/>
                </a:lnTo>
                <a:close/>
              </a:path>
            </a:pathLst>
          </a:custGeom>
          <a:solidFill>
            <a:srgbClr val="6AA8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55" name="Google Shape;255;p16"/>
          <p:cNvSpPr/>
          <p:nvPr/>
        </p:nvSpPr>
        <p:spPr>
          <a:xfrm>
            <a:off x="4630132" y="2208607"/>
            <a:ext cx="2732405" cy="680720"/>
          </a:xfrm>
          <a:custGeom>
            <a:rect b="b" l="l" r="r" t="t"/>
            <a:pathLst>
              <a:path extrusionOk="0" h="680719" w="2732404">
                <a:moveTo>
                  <a:pt x="0" y="0"/>
                </a:moveTo>
                <a:lnTo>
                  <a:pt x="2731799" y="0"/>
                </a:lnTo>
                <a:lnTo>
                  <a:pt x="2731799" y="680699"/>
                </a:lnTo>
                <a:lnTo>
                  <a:pt x="0" y="680699"/>
                </a:lnTo>
                <a:lnTo>
                  <a:pt x="0" y="0"/>
                </a:lnTo>
                <a:close/>
              </a:path>
            </a:pathLst>
          </a:custGeom>
          <a:noFill/>
          <a:ln cap="flat" cmpd="sng" w="38125">
            <a:solidFill>
              <a:srgbClr val="274E1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56" name="Google Shape;256;p16"/>
          <p:cNvSpPr txBox="1"/>
          <p:nvPr/>
        </p:nvSpPr>
        <p:spPr>
          <a:xfrm>
            <a:off x="3916674" y="2434833"/>
            <a:ext cx="810406"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s-AR" sz="1400" u="none" cap="none" strike="noStrike">
                <a:solidFill>
                  <a:schemeClr val="dk1"/>
                </a:solidFill>
                <a:latin typeface="Roboto"/>
                <a:ea typeface="Roboto"/>
                <a:cs typeface="Roboto"/>
                <a:sym typeface="Roboto"/>
              </a:rPr>
              <a:t>lado A</a:t>
            </a:r>
            <a:endParaRPr b="0" i="0" sz="1400" u="none" cap="none" strike="noStrike">
              <a:solidFill>
                <a:schemeClr val="dk1"/>
              </a:solidFill>
              <a:latin typeface="Roboto"/>
              <a:ea typeface="Roboto"/>
              <a:cs typeface="Roboto"/>
              <a:sym typeface="Roboto"/>
            </a:endParaRPr>
          </a:p>
        </p:txBody>
      </p:sp>
      <p:sp>
        <p:nvSpPr>
          <p:cNvPr id="257" name="Google Shape;257;p16"/>
          <p:cNvSpPr/>
          <p:nvPr/>
        </p:nvSpPr>
        <p:spPr>
          <a:xfrm>
            <a:off x="8510356" y="1914965"/>
            <a:ext cx="1189990" cy="299720"/>
          </a:xfrm>
          <a:custGeom>
            <a:rect b="b" l="l" r="r" t="t"/>
            <a:pathLst>
              <a:path extrusionOk="0" h="299719" w="1189990">
                <a:moveTo>
                  <a:pt x="0" y="0"/>
                </a:moveTo>
                <a:lnTo>
                  <a:pt x="1189499" y="0"/>
                </a:lnTo>
                <a:lnTo>
                  <a:pt x="1189499" y="299099"/>
                </a:lnTo>
                <a:lnTo>
                  <a:pt x="0" y="299099"/>
                </a:lnTo>
                <a:lnTo>
                  <a:pt x="0" y="0"/>
                </a:lnTo>
                <a:close/>
              </a:path>
            </a:pathLst>
          </a:custGeom>
          <a:noFill/>
          <a:ln cap="flat" cmpd="sng" w="38125">
            <a:solidFill>
              <a:srgbClr val="274E1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58" name="Google Shape;258;p16"/>
          <p:cNvSpPr/>
          <p:nvPr/>
        </p:nvSpPr>
        <p:spPr>
          <a:xfrm>
            <a:off x="8510356" y="2686653"/>
            <a:ext cx="1189990" cy="299720"/>
          </a:xfrm>
          <a:custGeom>
            <a:rect b="b" l="l" r="r" t="t"/>
            <a:pathLst>
              <a:path extrusionOk="0" h="299719" w="1189990">
                <a:moveTo>
                  <a:pt x="0" y="0"/>
                </a:moveTo>
                <a:lnTo>
                  <a:pt x="1189499" y="0"/>
                </a:lnTo>
                <a:lnTo>
                  <a:pt x="1189499" y="299099"/>
                </a:lnTo>
                <a:lnTo>
                  <a:pt x="0" y="299099"/>
                </a:lnTo>
                <a:lnTo>
                  <a:pt x="0" y="0"/>
                </a:lnTo>
                <a:close/>
              </a:path>
            </a:pathLst>
          </a:custGeom>
          <a:solidFill>
            <a:srgbClr val="6AA84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
        <p:nvSpPr>
          <p:cNvPr id="259" name="Google Shape;259;p16"/>
          <p:cNvSpPr txBox="1"/>
          <p:nvPr/>
        </p:nvSpPr>
        <p:spPr>
          <a:xfrm>
            <a:off x="8141857" y="2295070"/>
            <a:ext cx="1926988" cy="228268"/>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1400"/>
              <a:buFont typeface="Arial"/>
              <a:buNone/>
            </a:pPr>
            <a:r>
              <a:rPr b="0" i="0" lang="es-AR" sz="1400" u="none" cap="none" strike="noStrike">
                <a:solidFill>
                  <a:schemeClr val="dk1"/>
                </a:solidFill>
                <a:latin typeface="Roboto"/>
                <a:ea typeface="Roboto"/>
                <a:cs typeface="Roboto"/>
                <a:sym typeface="Roboto"/>
              </a:rPr>
              <a:t>perímetro = 2a + 2b</a:t>
            </a:r>
            <a:endParaRPr b="0" i="0" sz="1400" u="none" cap="none" strike="noStrike">
              <a:solidFill>
                <a:schemeClr val="dk1"/>
              </a:solidFill>
              <a:latin typeface="Roboto"/>
              <a:ea typeface="Roboto"/>
              <a:cs typeface="Roboto"/>
              <a:sym typeface="Roboto"/>
            </a:endParaRPr>
          </a:p>
        </p:txBody>
      </p:sp>
      <p:sp>
        <p:nvSpPr>
          <p:cNvPr id="260" name="Google Shape;260;p16"/>
          <p:cNvSpPr txBox="1"/>
          <p:nvPr>
            <p:ph type="title"/>
          </p:nvPr>
        </p:nvSpPr>
        <p:spPr>
          <a:xfrm>
            <a:off x="1454506" y="1396323"/>
            <a:ext cx="6433820" cy="289823"/>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1800"/>
              <a:buFont typeface="Roboto"/>
              <a:buNone/>
            </a:pPr>
            <a:r>
              <a:rPr b="0" lang="es-AR" sz="1800">
                <a:latin typeface="Roboto"/>
                <a:ea typeface="Roboto"/>
                <a:cs typeface="Roboto"/>
                <a:sym typeface="Roboto"/>
              </a:rPr>
              <a:t>Tomemos nota de los que tenemos y lo que sabemos.</a:t>
            </a:r>
            <a:endParaRPr sz="1800">
              <a:latin typeface="Roboto"/>
              <a:ea typeface="Roboto"/>
              <a:cs typeface="Roboto"/>
              <a:sym typeface="Roboto"/>
            </a:endParaRPr>
          </a:p>
        </p:txBody>
      </p:sp>
      <p:sp>
        <p:nvSpPr>
          <p:cNvPr id="261" name="Google Shape;261;p16"/>
          <p:cNvSpPr txBox="1"/>
          <p:nvPr/>
        </p:nvSpPr>
        <p:spPr>
          <a:xfrm>
            <a:off x="1994810" y="3539649"/>
            <a:ext cx="8202379" cy="743409"/>
          </a:xfrm>
          <a:prstGeom prst="rect">
            <a:avLst/>
          </a:prstGeom>
          <a:noFill/>
          <a:ln>
            <a:noFill/>
          </a:ln>
        </p:spPr>
        <p:txBody>
          <a:bodyPr anchorCtr="0" anchor="t" bIns="0" lIns="0" spcFirstLastPara="1" rIns="0" wrap="square" tIns="127000">
            <a:spAutoFit/>
          </a:bodyPr>
          <a:lstStyle/>
          <a:p>
            <a:pPr indent="0" lvl="0" marL="12700" marR="5080" rtl="0" algn="l">
              <a:lnSpc>
                <a:spcPct val="114999"/>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Datos de Entrada: Dos números reales llamados LADO_A y LADO_B. Datos de Salida: Valor de AREA y PERIMETRO, que serán reales.</a:t>
            </a:r>
            <a:endParaRPr b="0" i="0" sz="1800" u="none" cap="none" strike="noStrike">
              <a:solidFill>
                <a:schemeClr val="dk1"/>
              </a:solidFill>
              <a:latin typeface="Roboto"/>
              <a:ea typeface="Roboto"/>
              <a:cs typeface="Roboto"/>
              <a:sym typeface="Roboto"/>
            </a:endParaRPr>
          </a:p>
        </p:txBody>
      </p:sp>
      <p:sp>
        <p:nvSpPr>
          <p:cNvPr id="262" name="Google Shape;262;p16"/>
          <p:cNvSpPr txBox="1"/>
          <p:nvPr/>
        </p:nvSpPr>
        <p:spPr>
          <a:xfrm>
            <a:off x="1454506" y="4755265"/>
            <a:ext cx="4756748" cy="123828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0" lang="es-AR" sz="1600" u="sng" cap="none" strike="noStrike">
                <a:solidFill>
                  <a:schemeClr val="dk1"/>
                </a:solidFill>
                <a:latin typeface="Roboto"/>
                <a:ea typeface="Roboto"/>
                <a:cs typeface="Roboto"/>
                <a:sym typeface="Roboto"/>
              </a:rPr>
              <a:t>Caso de Prueba 1:</a:t>
            </a:r>
            <a:endParaRPr b="0" i="0" sz="1600" u="none" cap="none" strike="noStrike">
              <a:solidFill>
                <a:schemeClr val="dk1"/>
              </a:solidFill>
              <a:latin typeface="Roboto"/>
              <a:ea typeface="Roboto"/>
              <a:cs typeface="Roboto"/>
              <a:sym typeface="Roboto"/>
            </a:endParaRPr>
          </a:p>
          <a:p>
            <a:pPr indent="0" lvl="0" marL="12700" marR="5080" rtl="0" algn="l">
              <a:lnSpc>
                <a:spcPct val="114999"/>
              </a:lnSpc>
              <a:spcBef>
                <a:spcPts val="950"/>
              </a:spcBef>
              <a:spcAft>
                <a:spcPts val="0"/>
              </a:spcAft>
              <a:buClr>
                <a:srgbClr val="000000"/>
              </a:buClr>
              <a:buSzPts val="1600"/>
              <a:buFont typeface="Arial"/>
              <a:buNone/>
            </a:pPr>
            <a:r>
              <a:rPr b="0" i="0" lang="es-AR" sz="1600" u="none" cap="none" strike="noStrike">
                <a:solidFill>
                  <a:schemeClr val="dk1"/>
                </a:solidFill>
                <a:latin typeface="Roboto"/>
                <a:ea typeface="Roboto"/>
                <a:cs typeface="Roboto"/>
                <a:sym typeface="Roboto"/>
              </a:rPr>
              <a:t>Datos de Entrada: LADO_A = 4; LADO_B = 8  Datos de Salida: AREA = 32</a:t>
            </a:r>
            <a:endParaRPr b="0" i="0" sz="1600" u="none" cap="none" strike="noStrike">
              <a:solidFill>
                <a:schemeClr val="dk1"/>
              </a:solidFill>
              <a:latin typeface="Roboto"/>
              <a:ea typeface="Roboto"/>
              <a:cs typeface="Roboto"/>
              <a:sym typeface="Roboto"/>
            </a:endParaRPr>
          </a:p>
          <a:p>
            <a:pPr indent="0" lvl="0" marL="12700" marR="0" rtl="0" algn="l">
              <a:lnSpc>
                <a:spcPct val="100000"/>
              </a:lnSpc>
              <a:spcBef>
                <a:spcPts val="254"/>
              </a:spcBef>
              <a:spcAft>
                <a:spcPts val="0"/>
              </a:spcAft>
              <a:buClr>
                <a:srgbClr val="000000"/>
              </a:buClr>
              <a:buSzPts val="1600"/>
              <a:buFont typeface="Arial"/>
              <a:buNone/>
            </a:pPr>
            <a:r>
              <a:rPr b="0" i="0" lang="es-AR" sz="1600" u="none" cap="none" strike="noStrike">
                <a:solidFill>
                  <a:schemeClr val="dk1"/>
                </a:solidFill>
                <a:latin typeface="Roboto"/>
                <a:ea typeface="Roboto"/>
                <a:cs typeface="Roboto"/>
                <a:sym typeface="Roboto"/>
              </a:rPr>
              <a:t>Datos de Salida: PERIMETRO = 24</a:t>
            </a:r>
            <a:endParaRPr b="0" i="0" sz="1600" u="none" cap="none" strike="noStrike">
              <a:solidFill>
                <a:schemeClr val="dk1"/>
              </a:solidFill>
              <a:latin typeface="Roboto"/>
              <a:ea typeface="Roboto"/>
              <a:cs typeface="Roboto"/>
              <a:sym typeface="Roboto"/>
            </a:endParaRPr>
          </a:p>
        </p:txBody>
      </p:sp>
      <p:sp>
        <p:nvSpPr>
          <p:cNvPr id="263" name="Google Shape;263;p16"/>
          <p:cNvSpPr txBox="1"/>
          <p:nvPr/>
        </p:nvSpPr>
        <p:spPr>
          <a:xfrm>
            <a:off x="6623344" y="4755265"/>
            <a:ext cx="4626873" cy="123828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0" lang="es-AR" sz="1600" u="sng" cap="none" strike="noStrike">
                <a:solidFill>
                  <a:schemeClr val="dk1"/>
                </a:solidFill>
                <a:latin typeface="Roboto"/>
                <a:ea typeface="Roboto"/>
                <a:cs typeface="Roboto"/>
                <a:sym typeface="Roboto"/>
              </a:rPr>
              <a:t>Caso de prueba 2:</a:t>
            </a:r>
            <a:endParaRPr b="0" i="0" sz="1600" u="none" cap="none" strike="noStrike">
              <a:solidFill>
                <a:schemeClr val="dk1"/>
              </a:solidFill>
              <a:latin typeface="Roboto"/>
              <a:ea typeface="Roboto"/>
              <a:cs typeface="Roboto"/>
              <a:sym typeface="Roboto"/>
            </a:endParaRPr>
          </a:p>
          <a:p>
            <a:pPr indent="0" lvl="0" marL="12700" marR="5080" rtl="0" algn="l">
              <a:lnSpc>
                <a:spcPct val="114999"/>
              </a:lnSpc>
              <a:spcBef>
                <a:spcPts val="950"/>
              </a:spcBef>
              <a:spcAft>
                <a:spcPts val="0"/>
              </a:spcAft>
              <a:buClr>
                <a:srgbClr val="000000"/>
              </a:buClr>
              <a:buSzPts val="1600"/>
              <a:buFont typeface="Arial"/>
              <a:buNone/>
            </a:pPr>
            <a:r>
              <a:rPr b="0" i="0" lang="es-AR" sz="1600" u="none" cap="none" strike="noStrike">
                <a:solidFill>
                  <a:schemeClr val="dk1"/>
                </a:solidFill>
                <a:latin typeface="Roboto"/>
                <a:ea typeface="Roboto"/>
                <a:cs typeface="Roboto"/>
                <a:sym typeface="Roboto"/>
              </a:rPr>
              <a:t>Datos de Entrada: LADO_A = 3; LADO_B = 7  Datos de Salida: AREA = 21</a:t>
            </a:r>
            <a:endParaRPr b="0" i="0" sz="1600" u="none" cap="none" strike="noStrike">
              <a:solidFill>
                <a:schemeClr val="dk1"/>
              </a:solidFill>
              <a:latin typeface="Roboto"/>
              <a:ea typeface="Roboto"/>
              <a:cs typeface="Roboto"/>
              <a:sym typeface="Roboto"/>
            </a:endParaRPr>
          </a:p>
          <a:p>
            <a:pPr indent="0" lvl="0" marL="12700" marR="0" rtl="0" algn="l">
              <a:lnSpc>
                <a:spcPct val="100000"/>
              </a:lnSpc>
              <a:spcBef>
                <a:spcPts val="254"/>
              </a:spcBef>
              <a:spcAft>
                <a:spcPts val="0"/>
              </a:spcAft>
              <a:buClr>
                <a:srgbClr val="000000"/>
              </a:buClr>
              <a:buSzPts val="1600"/>
              <a:buFont typeface="Arial"/>
              <a:buNone/>
            </a:pPr>
            <a:r>
              <a:rPr b="0" i="0" lang="es-AR" sz="1600" u="none" cap="none" strike="noStrike">
                <a:solidFill>
                  <a:schemeClr val="dk1"/>
                </a:solidFill>
                <a:latin typeface="Roboto"/>
                <a:ea typeface="Roboto"/>
                <a:cs typeface="Roboto"/>
                <a:sym typeface="Roboto"/>
              </a:rPr>
              <a:t>Datos de Salida: PERIMETRO = 20</a:t>
            </a:r>
            <a:endParaRPr b="0" i="0" sz="1600" u="none" cap="none" strike="noStrike">
              <a:solidFill>
                <a:schemeClr val="dk1"/>
              </a:solidFill>
              <a:latin typeface="Roboto"/>
              <a:ea typeface="Roboto"/>
              <a:cs typeface="Roboto"/>
              <a:sym typeface="Roboto"/>
            </a:endParaRPr>
          </a:p>
        </p:txBody>
      </p:sp>
      <p:sp>
        <p:nvSpPr>
          <p:cNvPr id="264" name="Google Shape;264;p16"/>
          <p:cNvSpPr txBox="1"/>
          <p:nvPr/>
        </p:nvSpPr>
        <p:spPr>
          <a:xfrm>
            <a:off x="5591131" y="2953237"/>
            <a:ext cx="810406"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s-AR" sz="1400" u="none" cap="none" strike="noStrike">
                <a:solidFill>
                  <a:schemeClr val="dk1"/>
                </a:solidFill>
                <a:latin typeface="Roboto"/>
                <a:ea typeface="Roboto"/>
                <a:cs typeface="Roboto"/>
                <a:sym typeface="Roboto"/>
              </a:rPr>
              <a:t>lado B</a:t>
            </a:r>
            <a:endParaRPr b="0" i="0" sz="1400" u="none" cap="none" strike="noStrike">
              <a:solidFill>
                <a:schemeClr val="dk1"/>
              </a:solidFill>
              <a:latin typeface="Roboto"/>
              <a:ea typeface="Roboto"/>
              <a:cs typeface="Roboto"/>
              <a:sym typeface="Roboto"/>
            </a:endParaRPr>
          </a:p>
        </p:txBody>
      </p:sp>
      <p:sp>
        <p:nvSpPr>
          <p:cNvPr id="265" name="Google Shape;265;p16"/>
          <p:cNvSpPr txBox="1"/>
          <p:nvPr/>
        </p:nvSpPr>
        <p:spPr>
          <a:xfrm>
            <a:off x="8141857" y="3006712"/>
            <a:ext cx="1926988" cy="228268"/>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1400"/>
              <a:buFont typeface="Arial"/>
              <a:buNone/>
            </a:pPr>
            <a:r>
              <a:rPr b="0" i="0" lang="es-AR" sz="1400" u="none" cap="none" strike="noStrike">
                <a:solidFill>
                  <a:schemeClr val="dk1"/>
                </a:solidFill>
                <a:latin typeface="Roboto"/>
                <a:ea typeface="Roboto"/>
                <a:cs typeface="Roboto"/>
                <a:sym typeface="Roboto"/>
              </a:rPr>
              <a:t>area = b * h</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17"/>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271" name="Google Shape;271;p17"/>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272" name="Google Shape;272;p17"/>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273" name="Google Shape;273;p17"/>
          <p:cNvSpPr txBox="1"/>
          <p:nvPr/>
        </p:nvSpPr>
        <p:spPr>
          <a:xfrm>
            <a:off x="1363569" y="1630140"/>
            <a:ext cx="9892634" cy="4281557"/>
          </a:xfrm>
          <a:prstGeom prst="rect">
            <a:avLst/>
          </a:prstGeom>
          <a:noFill/>
          <a:ln>
            <a:noFill/>
          </a:ln>
        </p:spPr>
        <p:txBody>
          <a:bodyPr anchorCtr="0" anchor="t" bIns="0" lIns="0" spcFirstLastPara="1" rIns="0" wrap="square" tIns="46975">
            <a:spAutoFit/>
          </a:bodyPr>
          <a:lstStyle/>
          <a:p>
            <a:pPr indent="0" lvl="0" marL="226059" marR="0" rtl="0" algn="l">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Necesitamos usar:</a:t>
            </a:r>
            <a:endParaRPr b="0" i="1" sz="1800" u="none" cap="none" strike="noStrike">
              <a:solidFill>
                <a:schemeClr val="dk1"/>
              </a:solidFill>
              <a:latin typeface="Roboto"/>
              <a:ea typeface="Roboto"/>
              <a:cs typeface="Roboto"/>
              <a:sym typeface="Roboto"/>
            </a:endParaRPr>
          </a:p>
          <a:p>
            <a:pPr indent="-348615" lvl="0" marL="574675" marR="0" rtl="0" algn="l">
              <a:lnSpc>
                <a:spcPct val="100000"/>
              </a:lnSpc>
              <a:spcBef>
                <a:spcPts val="370"/>
              </a:spcBef>
              <a:spcAft>
                <a:spcPts val="0"/>
              </a:spcAft>
              <a:buClr>
                <a:schemeClr val="dk1"/>
              </a:buClr>
              <a:buSzPts val="1800"/>
              <a:buFont typeface="Roboto"/>
              <a:buChar char="-"/>
            </a:pPr>
            <a:r>
              <a:rPr b="0" i="1" lang="es-AR" sz="1800" u="none" cap="none" strike="noStrike">
                <a:solidFill>
                  <a:schemeClr val="dk1"/>
                </a:solidFill>
                <a:latin typeface="Roboto"/>
                <a:ea typeface="Roboto"/>
                <a:cs typeface="Roboto"/>
                <a:sym typeface="Roboto"/>
              </a:rPr>
              <a:t>Instrucciones para el ingreso de datos</a:t>
            </a:r>
            <a:endParaRPr b="0" i="0" sz="1800" u="none" cap="none" strike="noStrike">
              <a:solidFill>
                <a:schemeClr val="dk1"/>
              </a:solidFill>
              <a:latin typeface="Roboto"/>
              <a:ea typeface="Roboto"/>
              <a:cs typeface="Roboto"/>
              <a:sym typeface="Roboto"/>
            </a:endParaRPr>
          </a:p>
          <a:p>
            <a:pPr indent="-348615" lvl="0" marL="574675" marR="0" rtl="0" algn="l">
              <a:lnSpc>
                <a:spcPct val="100000"/>
              </a:lnSpc>
              <a:spcBef>
                <a:spcPts val="270"/>
              </a:spcBef>
              <a:spcAft>
                <a:spcPts val="0"/>
              </a:spcAft>
              <a:buClr>
                <a:schemeClr val="dk1"/>
              </a:buClr>
              <a:buSzPts val="1800"/>
              <a:buFont typeface="Roboto"/>
              <a:buChar char="-"/>
            </a:pPr>
            <a:r>
              <a:rPr b="0" i="1" lang="es-AR" sz="1800" u="none" cap="none" strike="noStrike">
                <a:solidFill>
                  <a:schemeClr val="dk1"/>
                </a:solidFill>
                <a:latin typeface="Roboto"/>
                <a:ea typeface="Roboto"/>
                <a:cs typeface="Roboto"/>
                <a:sym typeface="Roboto"/>
              </a:rPr>
              <a:t>Instrucciones para la asignación de datos</a:t>
            </a:r>
            <a:endParaRPr b="0" i="0" sz="1800" u="none" cap="none" strike="noStrike">
              <a:solidFill>
                <a:schemeClr val="dk1"/>
              </a:solidFill>
              <a:latin typeface="Roboto"/>
              <a:ea typeface="Roboto"/>
              <a:cs typeface="Roboto"/>
              <a:sym typeface="Roboto"/>
            </a:endParaRPr>
          </a:p>
          <a:p>
            <a:pPr indent="-348615" lvl="0" marL="574675" marR="0" rtl="0" algn="l">
              <a:lnSpc>
                <a:spcPct val="100000"/>
              </a:lnSpc>
              <a:spcBef>
                <a:spcPts val="270"/>
              </a:spcBef>
              <a:spcAft>
                <a:spcPts val="0"/>
              </a:spcAft>
              <a:buClr>
                <a:schemeClr val="dk1"/>
              </a:buClr>
              <a:buSzPts val="1800"/>
              <a:buFont typeface="Roboto"/>
              <a:buChar char="-"/>
            </a:pPr>
            <a:r>
              <a:rPr b="0" i="1" lang="es-AR" sz="1800" u="none" cap="none" strike="noStrike">
                <a:solidFill>
                  <a:schemeClr val="dk1"/>
                </a:solidFill>
                <a:latin typeface="Roboto"/>
                <a:ea typeface="Roboto"/>
                <a:cs typeface="Roboto"/>
                <a:sym typeface="Roboto"/>
              </a:rPr>
              <a:t>Instrucciones para la salida de datos</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35"/>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222884" lvl="0" marL="234950" marR="0" rtl="0" algn="l">
              <a:lnSpc>
                <a:spcPct val="100000"/>
              </a:lnSpc>
              <a:spcBef>
                <a:spcPts val="0"/>
              </a:spcBef>
              <a:spcAft>
                <a:spcPts val="0"/>
              </a:spcAft>
              <a:buClr>
                <a:schemeClr val="dk1"/>
              </a:buClr>
              <a:buSzPts val="1800"/>
              <a:buFont typeface="Roboto"/>
              <a:buAutoNum type="arabicPeriod" startAt="3"/>
            </a:pPr>
            <a:r>
              <a:rPr b="1" i="0" lang="es-AR" sz="1800" u="none" cap="none" strike="noStrike">
                <a:solidFill>
                  <a:schemeClr val="dk1"/>
                </a:solidFill>
                <a:latin typeface="Roboto"/>
                <a:ea typeface="Roboto"/>
                <a:cs typeface="Roboto"/>
                <a:sym typeface="Roboto"/>
              </a:rPr>
              <a:t>Diseñar el algoritmo</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55"/>
              </a:spcBef>
              <a:spcAft>
                <a:spcPts val="0"/>
              </a:spcAft>
              <a:buClr>
                <a:schemeClr val="dk1"/>
              </a:buClr>
              <a:buSzPts val="1800"/>
              <a:buFont typeface="Book Antiqua"/>
              <a:buNone/>
            </a:pPr>
            <a:r>
              <a:t/>
            </a:r>
            <a:endParaRPr b="0" i="0" sz="1800" u="none" cap="none" strike="noStrike">
              <a:solidFill>
                <a:schemeClr val="dk1"/>
              </a:solidFill>
              <a:latin typeface="Roboto"/>
              <a:ea typeface="Roboto"/>
              <a:cs typeface="Roboto"/>
              <a:sym typeface="Roboto"/>
            </a:endParaRPr>
          </a:p>
          <a:p>
            <a:pPr indent="-372107" lvl="1" marL="1681479" marR="0" rtl="0" algn="l">
              <a:lnSpc>
                <a:spcPct val="100000"/>
              </a:lnSpc>
              <a:spcBef>
                <a:spcPts val="0"/>
              </a:spcBef>
              <a:spcAft>
                <a:spcPts val="0"/>
              </a:spcAft>
              <a:buClr>
                <a:srgbClr val="000000"/>
              </a:buClr>
              <a:buSzPts val="1800"/>
              <a:buFont typeface="Times New Roman"/>
              <a:buAutoNum type="arabicPeriod"/>
            </a:pPr>
            <a:r>
              <a:rPr b="0" i="0" lang="es-AR" sz="1800" u="none" cap="none" strike="noStrike">
                <a:solidFill>
                  <a:srgbClr val="0000FF"/>
                </a:solidFill>
                <a:latin typeface="Roboto"/>
                <a:ea typeface="Roboto"/>
                <a:cs typeface="Roboto"/>
                <a:sym typeface="Roboto"/>
              </a:rPr>
              <a:t>Ingresar </a:t>
            </a:r>
            <a:r>
              <a:rPr b="0" i="0" lang="es-AR" sz="1800" u="none" cap="none" strike="noStrike">
                <a:solidFill>
                  <a:schemeClr val="dk1"/>
                </a:solidFill>
                <a:latin typeface="Roboto"/>
                <a:ea typeface="Roboto"/>
                <a:cs typeface="Roboto"/>
                <a:sym typeface="Roboto"/>
              </a:rPr>
              <a:t>un valor para LADO_A</a:t>
            </a:r>
            <a:endParaRPr b="0" i="0" sz="1800" u="none" cap="none" strike="noStrike">
              <a:solidFill>
                <a:schemeClr val="dk1"/>
              </a:solidFill>
              <a:latin typeface="Roboto"/>
              <a:ea typeface="Roboto"/>
              <a:cs typeface="Roboto"/>
              <a:sym typeface="Roboto"/>
            </a:endParaRPr>
          </a:p>
          <a:p>
            <a:pPr indent="-372107" lvl="1" marL="1681479" marR="0" rtl="0" algn="l">
              <a:lnSpc>
                <a:spcPct val="100000"/>
              </a:lnSpc>
              <a:spcBef>
                <a:spcPts val="270"/>
              </a:spcBef>
              <a:spcAft>
                <a:spcPts val="0"/>
              </a:spcAft>
              <a:buClr>
                <a:srgbClr val="000000"/>
              </a:buClr>
              <a:buSzPts val="1800"/>
              <a:buFont typeface="Times New Roman"/>
              <a:buAutoNum type="arabicPeriod"/>
            </a:pPr>
            <a:r>
              <a:rPr b="0" i="0" lang="es-AR" sz="1800" u="none" cap="none" strike="noStrike">
                <a:solidFill>
                  <a:srgbClr val="0000FF"/>
                </a:solidFill>
                <a:latin typeface="Roboto"/>
                <a:ea typeface="Roboto"/>
                <a:cs typeface="Roboto"/>
                <a:sym typeface="Roboto"/>
              </a:rPr>
              <a:t>Ingresar </a:t>
            </a:r>
            <a:r>
              <a:rPr b="0" i="0" lang="es-AR" sz="1800" u="none" cap="none" strike="noStrike">
                <a:solidFill>
                  <a:schemeClr val="dk1"/>
                </a:solidFill>
                <a:latin typeface="Roboto"/>
                <a:ea typeface="Roboto"/>
                <a:cs typeface="Roboto"/>
                <a:sym typeface="Roboto"/>
              </a:rPr>
              <a:t>un valor para LADO_B</a:t>
            </a:r>
            <a:endParaRPr b="0" i="0" sz="1800" u="none" cap="none" strike="noStrike">
              <a:solidFill>
                <a:schemeClr val="dk1"/>
              </a:solidFill>
              <a:latin typeface="Roboto"/>
              <a:ea typeface="Roboto"/>
              <a:cs typeface="Roboto"/>
              <a:sym typeface="Roboto"/>
            </a:endParaRPr>
          </a:p>
          <a:p>
            <a:pPr indent="-372107" lvl="1" marL="1681479" marR="0" rtl="0" algn="l">
              <a:lnSpc>
                <a:spcPct val="100000"/>
              </a:lnSpc>
              <a:spcBef>
                <a:spcPts val="270"/>
              </a:spcBef>
              <a:spcAft>
                <a:spcPts val="0"/>
              </a:spcAft>
              <a:buClr>
                <a:srgbClr val="000000"/>
              </a:buClr>
              <a:buSzPts val="1800"/>
              <a:buFont typeface="Times New Roman"/>
              <a:buAutoNum type="arabicPeriod"/>
            </a:pPr>
            <a:r>
              <a:rPr b="0" i="0" lang="es-AR" sz="1800" u="none" cap="none" strike="noStrike">
                <a:solidFill>
                  <a:srgbClr val="FF9900"/>
                </a:solidFill>
                <a:latin typeface="Roboto"/>
                <a:ea typeface="Roboto"/>
                <a:cs typeface="Roboto"/>
                <a:sym typeface="Roboto"/>
              </a:rPr>
              <a:t>Asignar </a:t>
            </a:r>
            <a:r>
              <a:rPr b="0" i="0" lang="es-AR" sz="1800" u="none" cap="none" strike="noStrike">
                <a:solidFill>
                  <a:schemeClr val="dk1"/>
                </a:solidFill>
                <a:latin typeface="Roboto"/>
                <a:ea typeface="Roboto"/>
                <a:cs typeface="Roboto"/>
                <a:sym typeface="Roboto"/>
              </a:rPr>
              <a:t>a AREA el resultado de: LADO_A * LADO_B.</a:t>
            </a:r>
            <a:endParaRPr b="0" i="0" sz="1800" u="none" cap="none" strike="noStrike">
              <a:solidFill>
                <a:schemeClr val="dk1"/>
              </a:solidFill>
              <a:latin typeface="Roboto"/>
              <a:ea typeface="Roboto"/>
              <a:cs typeface="Roboto"/>
              <a:sym typeface="Roboto"/>
            </a:endParaRPr>
          </a:p>
          <a:p>
            <a:pPr indent="-372107" lvl="1" marL="1681479" marR="0" rtl="0" algn="l">
              <a:lnSpc>
                <a:spcPct val="100000"/>
              </a:lnSpc>
              <a:spcBef>
                <a:spcPts val="270"/>
              </a:spcBef>
              <a:spcAft>
                <a:spcPts val="0"/>
              </a:spcAft>
              <a:buClr>
                <a:srgbClr val="000000"/>
              </a:buClr>
              <a:buSzPts val="1800"/>
              <a:buFont typeface="Times New Roman"/>
              <a:buAutoNum type="arabicPeriod"/>
            </a:pPr>
            <a:r>
              <a:rPr b="0" i="0" lang="es-AR" sz="1800" u="none" cap="none" strike="noStrike">
                <a:solidFill>
                  <a:srgbClr val="FF9900"/>
                </a:solidFill>
                <a:latin typeface="Roboto"/>
                <a:ea typeface="Roboto"/>
                <a:cs typeface="Roboto"/>
                <a:sym typeface="Roboto"/>
              </a:rPr>
              <a:t>Asignar </a:t>
            </a:r>
            <a:r>
              <a:rPr b="0" i="0" lang="es-AR" sz="1800" u="none" cap="none" strike="noStrike">
                <a:solidFill>
                  <a:schemeClr val="dk1"/>
                </a:solidFill>
                <a:latin typeface="Roboto"/>
                <a:ea typeface="Roboto"/>
                <a:cs typeface="Roboto"/>
                <a:sym typeface="Roboto"/>
              </a:rPr>
              <a:t>a PERIMETRO el resultado de: 2*LADO_A + 2*LADO_B.</a:t>
            </a:r>
            <a:endParaRPr b="0" i="0" sz="1800" u="none" cap="none" strike="noStrike">
              <a:solidFill>
                <a:schemeClr val="dk1"/>
              </a:solidFill>
              <a:latin typeface="Roboto"/>
              <a:ea typeface="Roboto"/>
              <a:cs typeface="Roboto"/>
              <a:sym typeface="Roboto"/>
            </a:endParaRPr>
          </a:p>
          <a:p>
            <a:pPr indent="-372107" lvl="1" marL="1681479" marR="0" rtl="0" algn="l">
              <a:lnSpc>
                <a:spcPct val="100000"/>
              </a:lnSpc>
              <a:spcBef>
                <a:spcPts val="270"/>
              </a:spcBef>
              <a:spcAft>
                <a:spcPts val="0"/>
              </a:spcAft>
              <a:buClr>
                <a:srgbClr val="000000"/>
              </a:buClr>
              <a:buSzPts val="1800"/>
              <a:buFont typeface="Times New Roman"/>
              <a:buAutoNum type="arabicPeriod"/>
            </a:pPr>
            <a:r>
              <a:rPr b="0" i="0" lang="es-AR" sz="1800" u="none" cap="none" strike="noStrike">
                <a:solidFill>
                  <a:srgbClr val="00FF00"/>
                </a:solidFill>
                <a:latin typeface="Roboto"/>
                <a:ea typeface="Roboto"/>
                <a:cs typeface="Roboto"/>
                <a:sym typeface="Roboto"/>
              </a:rPr>
              <a:t>Mostrar </a:t>
            </a:r>
            <a:r>
              <a:rPr b="0" i="0" lang="es-AR" sz="1800" u="none" cap="none" strike="noStrike">
                <a:solidFill>
                  <a:schemeClr val="dk1"/>
                </a:solidFill>
                <a:latin typeface="Roboto"/>
                <a:ea typeface="Roboto"/>
                <a:cs typeface="Roboto"/>
                <a:sym typeface="Roboto"/>
              </a:rPr>
              <a:t>el valor de AREA.</a:t>
            </a:r>
            <a:endParaRPr b="0" i="0" sz="1800" u="none" cap="none" strike="noStrike">
              <a:solidFill>
                <a:schemeClr val="dk1"/>
              </a:solidFill>
              <a:latin typeface="Roboto"/>
              <a:ea typeface="Roboto"/>
              <a:cs typeface="Roboto"/>
              <a:sym typeface="Roboto"/>
            </a:endParaRPr>
          </a:p>
          <a:p>
            <a:pPr indent="-410844" lvl="1" marL="1720850" marR="2981960" rtl="0" algn="l">
              <a:lnSpc>
                <a:spcPct val="114999"/>
              </a:lnSpc>
              <a:spcBef>
                <a:spcPts val="0"/>
              </a:spcBef>
              <a:spcAft>
                <a:spcPts val="0"/>
              </a:spcAft>
              <a:buClr>
                <a:srgbClr val="000000"/>
              </a:buClr>
              <a:buSzPts val="1800"/>
              <a:buFont typeface="Times New Roman"/>
              <a:buAutoNum type="arabicPeriod"/>
            </a:pPr>
            <a:r>
              <a:rPr b="0" i="0" lang="es-AR" sz="1800" u="none" cap="none" strike="noStrike">
                <a:solidFill>
                  <a:srgbClr val="00FF00"/>
                </a:solidFill>
                <a:latin typeface="Roboto"/>
                <a:ea typeface="Roboto"/>
                <a:cs typeface="Roboto"/>
                <a:sym typeface="Roboto"/>
              </a:rPr>
              <a:t>Mostrar </a:t>
            </a:r>
            <a:r>
              <a:rPr b="0" i="0" lang="es-AR" sz="1800" u="none" cap="none" strike="noStrike">
                <a:solidFill>
                  <a:schemeClr val="dk1"/>
                </a:solidFill>
                <a:latin typeface="Roboto"/>
                <a:ea typeface="Roboto"/>
                <a:cs typeface="Roboto"/>
                <a:sym typeface="Roboto"/>
              </a:rPr>
              <a:t>el valor de PERIMETRO.</a:t>
            </a:r>
            <a:endParaRPr b="0" i="0" sz="1800" u="none" cap="none" strike="noStrike">
              <a:solidFill>
                <a:schemeClr val="dk1"/>
              </a:solidFill>
              <a:latin typeface="Roboto"/>
              <a:ea typeface="Roboto"/>
              <a:cs typeface="Roboto"/>
              <a:sym typeface="Roboto"/>
            </a:endParaRPr>
          </a:p>
          <a:p>
            <a:pPr indent="0" lvl="1" marL="1310005" marR="2981960" rtl="0" algn="l">
              <a:lnSpc>
                <a:spcPct val="114999"/>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	Fin.</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18"/>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279" name="Google Shape;279;p18"/>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280" name="Google Shape;280;p18"/>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281" name="Google Shape;281;p18"/>
          <p:cNvSpPr txBox="1"/>
          <p:nvPr/>
        </p:nvSpPr>
        <p:spPr>
          <a:xfrm>
            <a:off x="1840052" y="1656443"/>
            <a:ext cx="3189148" cy="28982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s-AR" sz="1800" u="none" cap="none" strike="noStrike">
                <a:solidFill>
                  <a:schemeClr val="dk1"/>
                </a:solidFill>
                <a:latin typeface="Roboto"/>
                <a:ea typeface="Roboto"/>
                <a:cs typeface="Roboto"/>
                <a:sym typeface="Roboto"/>
              </a:rPr>
              <a:t>4. Prueba de Escritorio</a:t>
            </a:r>
            <a:endParaRPr b="0" i="0" sz="1800" u="none" cap="none" strike="noStrike">
              <a:solidFill>
                <a:schemeClr val="dk1"/>
              </a:solidFill>
              <a:latin typeface="Roboto"/>
              <a:ea typeface="Roboto"/>
              <a:cs typeface="Roboto"/>
              <a:sym typeface="Roboto"/>
            </a:endParaRPr>
          </a:p>
        </p:txBody>
      </p:sp>
      <p:graphicFrame>
        <p:nvGraphicFramePr>
          <p:cNvPr id="282" name="Google Shape;282;p18"/>
          <p:cNvGraphicFramePr/>
          <p:nvPr/>
        </p:nvGraphicFramePr>
        <p:xfrm>
          <a:off x="2476183" y="2689839"/>
          <a:ext cx="3000000" cy="3000000"/>
        </p:xfrm>
        <a:graphic>
          <a:graphicData uri="http://schemas.openxmlformats.org/drawingml/2006/table">
            <a:tbl>
              <a:tblPr bandRow="1" firstRow="1">
                <a:noFill/>
                <a:tableStyleId>{8C89E1BE-660A-47C8-B09C-269EBA6F1A23}</a:tableStyleId>
              </a:tblPr>
              <a:tblGrid>
                <a:gridCol w="1447800"/>
                <a:gridCol w="1447800"/>
                <a:gridCol w="1447800"/>
                <a:gridCol w="1447800"/>
                <a:gridCol w="1448425"/>
              </a:tblGrid>
              <a:tr h="395650">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LADO_A</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LADO_B</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ÁREA</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PERÍMETRO</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6AA84F"/>
                    </a:solidFill>
                  </a:tcPr>
                </a:tc>
                <a:tc>
                  <a:txBody>
                    <a:bodyPr/>
                    <a:lstStyle/>
                    <a:p>
                      <a:pPr indent="0" lvl="0" marL="384810" marR="0" rtl="0" algn="l">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SALIDA</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6AA84F"/>
                    </a:solidFill>
                  </a:tcPr>
                </a:tc>
              </a:tr>
              <a:tr h="608750">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4</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8</a:t>
                      </a:r>
                      <a:endParaRPr sz="1400" u="none" cap="none" strike="noStrike"/>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32</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24</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32</a:t>
                      </a:r>
                      <a:endParaRPr sz="16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24</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608750">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3</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7</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21</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20</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21</a:t>
                      </a:r>
                      <a:endParaRPr sz="1600" u="none" cap="none" strike="noStrike">
                        <a:latin typeface="Roboto"/>
                        <a:ea typeface="Roboto"/>
                        <a:cs typeface="Roboto"/>
                        <a:sym typeface="Roboto"/>
                      </a:endParaRPr>
                    </a:p>
                    <a:p>
                      <a:pPr indent="0" lvl="0" marL="0" marR="0" rtl="0" algn="ctr">
                        <a:lnSpc>
                          <a:spcPct val="100000"/>
                        </a:lnSpc>
                        <a:spcBef>
                          <a:spcPts val="5"/>
                        </a:spcBef>
                        <a:spcAft>
                          <a:spcPts val="0"/>
                        </a:spcAft>
                        <a:buClr>
                          <a:srgbClr val="000000"/>
                        </a:buClr>
                        <a:buSzPts val="1600"/>
                        <a:buFont typeface="Arial"/>
                        <a:buNone/>
                      </a:pPr>
                      <a:r>
                        <a:rPr b="1" lang="es-AR" sz="1600" u="none" cap="none" strike="noStrike">
                          <a:latin typeface="Roboto"/>
                          <a:ea typeface="Roboto"/>
                          <a:cs typeface="Roboto"/>
                          <a:sym typeface="Roboto"/>
                        </a:rPr>
                        <a:t>20</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r h="608750">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8,5</a:t>
                      </a:r>
                      <a:endParaRPr sz="1600" u="none" cap="none" strike="noStrike">
                        <a:latin typeface="Roboto"/>
                        <a:ea typeface="Roboto"/>
                        <a:cs typeface="Roboto"/>
                        <a:sym typeface="Roboto"/>
                      </a:endParaRPr>
                    </a:p>
                  </a:txBody>
                  <a:tcPr marT="40650" marB="0" marR="0" marL="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2</a:t>
                      </a:r>
                      <a:endParaRPr sz="1600" u="none" cap="none" strike="noStrike">
                        <a:latin typeface="Roboto"/>
                        <a:ea typeface="Roboto"/>
                        <a:cs typeface="Roboto"/>
                        <a:sym typeface="Roboto"/>
                      </a:endParaRPr>
                    </a:p>
                  </a:txBody>
                  <a:tcPr marT="40650" marB="0" marR="0" marL="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17</a:t>
                      </a:r>
                      <a:endParaRPr sz="1600" u="none" cap="none" strike="noStrike">
                        <a:latin typeface="Roboto"/>
                        <a:ea typeface="Roboto"/>
                        <a:cs typeface="Roboto"/>
                        <a:sym typeface="Roboto"/>
                      </a:endParaRPr>
                    </a:p>
                  </a:txBody>
                  <a:tcPr marT="40650" marB="0" marR="0" marL="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21</a:t>
                      </a:r>
                      <a:endParaRPr sz="1600" u="none" cap="none" strike="noStrike">
                        <a:latin typeface="Roboto"/>
                        <a:ea typeface="Roboto"/>
                        <a:cs typeface="Roboto"/>
                        <a:sym typeface="Roboto"/>
                      </a:endParaRPr>
                    </a:p>
                  </a:txBody>
                  <a:tcPr marT="40650" marB="0" marR="0" marL="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17</a:t>
                      </a:r>
                      <a:endParaRPr sz="16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21</a:t>
                      </a:r>
                      <a:endParaRPr sz="1600" u="none" cap="none" strike="noStrike">
                        <a:latin typeface="Roboto"/>
                        <a:ea typeface="Roboto"/>
                        <a:cs typeface="Roboto"/>
                        <a:sym typeface="Roboto"/>
                      </a:endParaRPr>
                    </a:p>
                  </a:txBody>
                  <a:tcPr marT="40650" marB="0" marR="0" marL="0">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19"/>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288" name="Google Shape;288;p19"/>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289" name="Google Shape;289;p19"/>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290" name="Google Shape;290;p19"/>
          <p:cNvSpPr txBox="1"/>
          <p:nvPr>
            <p:ph type="title"/>
          </p:nvPr>
        </p:nvSpPr>
        <p:spPr>
          <a:xfrm>
            <a:off x="1464985" y="1375520"/>
            <a:ext cx="1641286" cy="382156"/>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400"/>
              <a:buFont typeface="Roboto"/>
              <a:buNone/>
            </a:pPr>
            <a:r>
              <a:rPr b="1" lang="es-AR" sz="2400">
                <a:latin typeface="Roboto"/>
                <a:ea typeface="Roboto"/>
                <a:cs typeface="Roboto"/>
                <a:sym typeface="Roboto"/>
              </a:rPr>
              <a:t>Ejemplo 2</a:t>
            </a:r>
            <a:endParaRPr b="1"/>
          </a:p>
        </p:txBody>
      </p:sp>
      <p:sp>
        <p:nvSpPr>
          <p:cNvPr id="291" name="Google Shape;291;p19"/>
          <p:cNvSpPr txBox="1"/>
          <p:nvPr/>
        </p:nvSpPr>
        <p:spPr>
          <a:xfrm>
            <a:off x="1464985" y="1869458"/>
            <a:ext cx="10106771" cy="2902846"/>
          </a:xfrm>
          <a:prstGeom prst="rect">
            <a:avLst/>
          </a:prstGeom>
          <a:noFill/>
          <a:ln>
            <a:noFill/>
          </a:ln>
        </p:spPr>
        <p:txBody>
          <a:bodyPr anchorCtr="0" anchor="t" bIns="0" lIns="0" spcFirstLastPara="1" rIns="0" wrap="square" tIns="12700">
            <a:spAutoFit/>
          </a:bodyPr>
          <a:lstStyle/>
          <a:p>
            <a:pPr indent="0" lvl="0" marL="12700" marR="5080" rtl="0" algn="just">
              <a:lnSpc>
                <a:spcPct val="114999"/>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El sueldo de un vendedor es la suma de un monto ﬁjo pagado por el gerente más el  20% de sus ventas mensuales. Teniendo como dato el sueldo ﬁjo y el monto total de  la venta del mes del vendedor, calcule y muestre el salario ﬁnal que recibirá.</a:t>
            </a:r>
            <a:endParaRPr b="0" i="0" sz="1800" u="none" cap="none" strike="noStrike">
              <a:solidFill>
                <a:schemeClr val="dk1"/>
              </a:solidFill>
              <a:latin typeface="Roboto"/>
              <a:ea typeface="Roboto"/>
              <a:cs typeface="Roboto"/>
              <a:sym typeface="Roboto"/>
            </a:endParaRPr>
          </a:p>
          <a:p>
            <a:pPr indent="0" lvl="0" marL="12700" marR="5080" rtl="0" algn="just">
              <a:lnSpc>
                <a:spcPct val="114999"/>
              </a:lnSpc>
              <a:spcBef>
                <a:spcPts val="10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603885" marR="0" rtl="0" algn="l">
              <a:lnSpc>
                <a:spcPct val="100000"/>
              </a:lnSpc>
              <a:spcBef>
                <a:spcPts val="1050"/>
              </a:spcBef>
              <a:spcAft>
                <a:spcPts val="0"/>
              </a:spcAft>
              <a:buClr>
                <a:srgbClr val="000000"/>
              </a:buClr>
              <a:buSzPts val="1800"/>
              <a:buFont typeface="Arial"/>
              <a:buNone/>
            </a:pPr>
            <a:r>
              <a:rPr b="0" i="0" lang="es-AR" sz="1800" u="none" cap="none" strike="noStrike">
                <a:solidFill>
                  <a:srgbClr val="193859"/>
                </a:solidFill>
                <a:latin typeface="Roboto"/>
                <a:ea typeface="Roboto"/>
                <a:cs typeface="Roboto"/>
                <a:sym typeface="Roboto"/>
              </a:rPr>
              <a:t>➔	</a:t>
            </a:r>
            <a:r>
              <a:rPr b="1" i="0" lang="es-AR" sz="1800" u="none" cap="none" strike="noStrike">
                <a:solidFill>
                  <a:srgbClr val="193859"/>
                </a:solidFill>
                <a:latin typeface="Roboto"/>
                <a:ea typeface="Roboto"/>
                <a:cs typeface="Roboto"/>
                <a:sym typeface="Roboto"/>
              </a:rPr>
              <a:t>¿Sabemos obtener un porcentaje?</a:t>
            </a:r>
            <a:endParaRPr b="0" i="0" sz="1800" u="none" cap="none" strike="noStrike">
              <a:solidFill>
                <a:srgbClr val="193859"/>
              </a:solidFill>
              <a:latin typeface="Roboto"/>
              <a:ea typeface="Roboto"/>
              <a:cs typeface="Roboto"/>
              <a:sym typeface="Roboto"/>
            </a:endParaRPr>
          </a:p>
          <a:p>
            <a:pPr indent="0" lvl="0" marL="603885" marR="0" rtl="0" algn="l">
              <a:lnSpc>
                <a:spcPct val="100000"/>
              </a:lnSpc>
              <a:spcBef>
                <a:spcPts val="235"/>
              </a:spcBef>
              <a:spcAft>
                <a:spcPts val="0"/>
              </a:spcAft>
              <a:buClr>
                <a:srgbClr val="000000"/>
              </a:buClr>
              <a:buSzPts val="1800"/>
              <a:buFont typeface="Arial"/>
              <a:buNone/>
            </a:pPr>
            <a:r>
              <a:rPr b="0" i="0" lang="es-AR" sz="1800" u="none" cap="none" strike="noStrike">
                <a:solidFill>
                  <a:srgbClr val="193859"/>
                </a:solidFill>
                <a:latin typeface="Roboto"/>
                <a:ea typeface="Roboto"/>
                <a:cs typeface="Roboto"/>
                <a:sym typeface="Roboto"/>
              </a:rPr>
              <a:t>➔	</a:t>
            </a:r>
            <a:r>
              <a:rPr b="1" i="0" lang="es-AR" sz="1800" u="none" cap="none" strike="noStrike">
                <a:solidFill>
                  <a:srgbClr val="193859"/>
                </a:solidFill>
                <a:latin typeface="Roboto"/>
                <a:ea typeface="Roboto"/>
                <a:cs typeface="Roboto"/>
                <a:sym typeface="Roboto"/>
              </a:rPr>
              <a:t>¿Podemos escribir una expresión algebraica que calcule el salario ﬁnal?</a:t>
            </a:r>
            <a:endParaRPr b="1" i="0" sz="1800" u="none" cap="none" strike="noStrike">
              <a:solidFill>
                <a:srgbClr val="193859"/>
              </a:solidFill>
              <a:latin typeface="Roboto"/>
              <a:ea typeface="Roboto"/>
              <a:cs typeface="Roboto"/>
              <a:sym typeface="Roboto"/>
            </a:endParaRPr>
          </a:p>
          <a:p>
            <a:pPr indent="0" lvl="0" marL="603885" marR="0" rtl="0" algn="l">
              <a:lnSpc>
                <a:spcPct val="100000"/>
              </a:lnSpc>
              <a:spcBef>
                <a:spcPts val="235"/>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603885" marR="0" rtl="0" algn="l">
              <a:lnSpc>
                <a:spcPct val="100000"/>
              </a:lnSpc>
              <a:spcBef>
                <a:spcPts val="23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Datos de Entrada: Dos valores reales llamados sueldo_inicial y monto_ventas  Datos de Salida: Valor del sueldo_ﬁnal que será un número real.</a:t>
            </a:r>
            <a:endParaRPr b="0" i="0" sz="1800" u="none" cap="none" strike="noStrike">
              <a:solidFill>
                <a:schemeClr val="dk1"/>
              </a:solidFill>
              <a:latin typeface="Roboto"/>
              <a:ea typeface="Roboto"/>
              <a:cs typeface="Roboto"/>
              <a:sym typeface="Roboto"/>
            </a:endParaRPr>
          </a:p>
        </p:txBody>
      </p:sp>
      <p:sp>
        <p:nvSpPr>
          <p:cNvPr id="292" name="Google Shape;292;p19"/>
          <p:cNvSpPr txBox="1"/>
          <p:nvPr/>
        </p:nvSpPr>
        <p:spPr>
          <a:xfrm>
            <a:off x="1464985" y="4931591"/>
            <a:ext cx="7291446" cy="184678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s-AR" sz="1800" u="sng" cap="none" strike="noStrike">
                <a:solidFill>
                  <a:schemeClr val="dk1"/>
                </a:solidFill>
                <a:latin typeface="Roboto"/>
                <a:ea typeface="Roboto"/>
                <a:cs typeface="Roboto"/>
                <a:sym typeface="Roboto"/>
              </a:rPr>
              <a:t>Caso de Prueba 1:</a:t>
            </a:r>
            <a:endParaRPr b="0" i="0" sz="1800" u="none" cap="none" strike="noStrike">
              <a:solidFill>
                <a:schemeClr val="dk1"/>
              </a:solidFill>
              <a:latin typeface="Roboto"/>
              <a:ea typeface="Roboto"/>
              <a:cs typeface="Roboto"/>
              <a:sym typeface="Roboto"/>
            </a:endParaRPr>
          </a:p>
          <a:p>
            <a:pPr indent="0" lvl="0" marL="12700" marR="69850" rtl="0" algn="l">
              <a:lnSpc>
                <a:spcPct val="114999"/>
              </a:lnSpc>
              <a:spcBef>
                <a:spcPts val="72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Datos de Entrada:</a:t>
            </a:r>
            <a:endParaRPr b="0" i="0" sz="1800" u="none" cap="none" strike="noStrike">
              <a:solidFill>
                <a:schemeClr val="dk1"/>
              </a:solidFill>
              <a:latin typeface="Roboto"/>
              <a:ea typeface="Roboto"/>
              <a:cs typeface="Roboto"/>
              <a:sym typeface="Roboto"/>
            </a:endParaRPr>
          </a:p>
          <a:p>
            <a:pPr indent="0" lvl="0" marL="12700" marR="69850" rtl="0" algn="l">
              <a:lnSpc>
                <a:spcPct val="114999"/>
              </a:lnSpc>
              <a:spcBef>
                <a:spcPts val="72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sueldo_inicial = 10000</a:t>
            </a:r>
            <a:endParaRPr b="0" i="0" sz="1800" u="none" cap="none" strike="noStrike">
              <a:solidFill>
                <a:schemeClr val="dk1"/>
              </a:solidFill>
              <a:latin typeface="Roboto"/>
              <a:ea typeface="Roboto"/>
              <a:cs typeface="Roboto"/>
              <a:sym typeface="Roboto"/>
            </a:endParaRPr>
          </a:p>
          <a:p>
            <a:pPr indent="0" lvl="0" marL="12700" marR="0" rtl="0" algn="l">
              <a:lnSpc>
                <a:spcPct val="100000"/>
              </a:lnSpc>
              <a:spcBef>
                <a:spcPts val="234"/>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monto_ventas = 56000</a:t>
            </a:r>
            <a:endParaRPr b="0" i="0" sz="1800" u="none" cap="none" strike="noStrike">
              <a:solidFill>
                <a:schemeClr val="dk1"/>
              </a:solidFill>
              <a:latin typeface="Roboto"/>
              <a:ea typeface="Roboto"/>
              <a:cs typeface="Roboto"/>
              <a:sym typeface="Roboto"/>
            </a:endParaRPr>
          </a:p>
          <a:p>
            <a:pPr indent="0" lvl="0" marL="12700" marR="213359" rtl="0" algn="l">
              <a:lnSpc>
                <a:spcPct val="114999"/>
              </a:lnSpc>
              <a:spcBef>
                <a:spcPts val="110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Datos de Salida:  sueldo_ﬁnal = 21200</a:t>
            </a:r>
            <a:endParaRPr b="0" i="0" sz="1800" u="none" cap="none" strike="noStrike">
              <a:solidFill>
                <a:schemeClr val="dk1"/>
              </a:solidFill>
              <a:latin typeface="Roboto"/>
              <a:ea typeface="Roboto"/>
              <a:cs typeface="Roboto"/>
              <a:sym typeface="Roboto"/>
            </a:endParaRPr>
          </a:p>
        </p:txBody>
      </p:sp>
      <p:sp>
        <p:nvSpPr>
          <p:cNvPr id="293" name="Google Shape;293;p19"/>
          <p:cNvSpPr txBox="1"/>
          <p:nvPr/>
        </p:nvSpPr>
        <p:spPr>
          <a:xfrm>
            <a:off x="6550666" y="4914665"/>
            <a:ext cx="5168262" cy="183396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s-AR" sz="1800" u="sng" cap="none" strike="noStrike">
                <a:solidFill>
                  <a:schemeClr val="dk1"/>
                </a:solidFill>
                <a:latin typeface="Roboto"/>
                <a:ea typeface="Roboto"/>
                <a:cs typeface="Roboto"/>
                <a:sym typeface="Roboto"/>
              </a:rPr>
              <a:t>Caso de Prueba 2:</a:t>
            </a:r>
            <a:endParaRPr b="0" i="0" sz="1800" u="none" cap="none" strike="noStrike">
              <a:solidFill>
                <a:schemeClr val="dk1"/>
              </a:solidFill>
              <a:latin typeface="Roboto"/>
              <a:ea typeface="Roboto"/>
              <a:cs typeface="Roboto"/>
              <a:sym typeface="Roboto"/>
            </a:endParaRPr>
          </a:p>
          <a:p>
            <a:pPr indent="0" lvl="0" marL="12700" marR="84455" rtl="0" algn="l">
              <a:lnSpc>
                <a:spcPct val="114999"/>
              </a:lnSpc>
              <a:spcBef>
                <a:spcPts val="72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Datos de Entrada:</a:t>
            </a:r>
            <a:endParaRPr b="0" i="0" sz="1800" u="none" cap="none" strike="noStrike">
              <a:solidFill>
                <a:schemeClr val="dk1"/>
              </a:solidFill>
              <a:latin typeface="Roboto"/>
              <a:ea typeface="Roboto"/>
              <a:cs typeface="Roboto"/>
              <a:sym typeface="Roboto"/>
            </a:endParaRPr>
          </a:p>
          <a:p>
            <a:pPr indent="0" lvl="0" marL="12700" marR="84455" rtl="0" algn="l">
              <a:lnSpc>
                <a:spcPct val="114999"/>
              </a:lnSpc>
              <a:spcBef>
                <a:spcPts val="72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sueldo_inicial = 12000</a:t>
            </a:r>
            <a:endParaRPr b="0" i="0" sz="1800" u="none" cap="none" strike="noStrike">
              <a:solidFill>
                <a:schemeClr val="dk1"/>
              </a:solidFill>
              <a:latin typeface="Roboto"/>
              <a:ea typeface="Roboto"/>
              <a:cs typeface="Roboto"/>
              <a:sym typeface="Roboto"/>
            </a:endParaRPr>
          </a:p>
          <a:p>
            <a:pPr indent="0" lvl="0" marL="12700" marR="0" rtl="0" algn="l">
              <a:lnSpc>
                <a:spcPct val="100000"/>
              </a:lnSpc>
              <a:spcBef>
                <a:spcPts val="234"/>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monto_ventas = 90000</a:t>
            </a:r>
            <a:endParaRPr b="0" i="0" sz="1800" u="none" cap="none" strike="noStrike">
              <a:solidFill>
                <a:schemeClr val="dk1"/>
              </a:solidFill>
              <a:latin typeface="Roboto"/>
              <a:ea typeface="Roboto"/>
              <a:cs typeface="Roboto"/>
              <a:sym typeface="Roboto"/>
            </a:endParaRPr>
          </a:p>
          <a:p>
            <a:pPr indent="0" lvl="0" marL="12700" marR="186055" rtl="0" algn="l">
              <a:lnSpc>
                <a:spcPct val="114999"/>
              </a:lnSpc>
              <a:spcBef>
                <a:spcPts val="965"/>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Datos de Salida:  sueldo_ﬁnal = 30000</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20"/>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299" name="Google Shape;299;p20"/>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00" name="Google Shape;300;p20"/>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01" name="Google Shape;301;p20"/>
          <p:cNvSpPr txBox="1"/>
          <p:nvPr/>
        </p:nvSpPr>
        <p:spPr>
          <a:xfrm>
            <a:off x="1363569" y="1710822"/>
            <a:ext cx="10415494" cy="3871701"/>
          </a:xfrm>
          <a:prstGeom prst="rect">
            <a:avLst/>
          </a:prstGeom>
          <a:noFill/>
          <a:ln>
            <a:noFill/>
          </a:ln>
        </p:spPr>
        <p:txBody>
          <a:bodyPr anchorCtr="0" anchor="t" bIns="0" lIns="0" spcFirstLastPara="1" rIns="0" wrap="square" tIns="46975">
            <a:spAutoFit/>
          </a:bodyPr>
          <a:lstStyle/>
          <a:p>
            <a:pPr indent="0" lvl="0" marL="226059" marR="0" rtl="0" algn="l">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Necesitamos usar:</a:t>
            </a:r>
            <a:endParaRPr b="0" i="1" sz="1800" u="none" cap="none" strike="noStrike">
              <a:solidFill>
                <a:schemeClr val="dk1"/>
              </a:solidFill>
              <a:latin typeface="Roboto"/>
              <a:ea typeface="Roboto"/>
              <a:cs typeface="Roboto"/>
              <a:sym typeface="Roboto"/>
            </a:endParaRPr>
          </a:p>
          <a:p>
            <a:pPr indent="-348615" lvl="0" marL="574675" marR="0" rtl="0" algn="l">
              <a:lnSpc>
                <a:spcPct val="100000"/>
              </a:lnSpc>
              <a:spcBef>
                <a:spcPts val="370"/>
              </a:spcBef>
              <a:spcAft>
                <a:spcPts val="0"/>
              </a:spcAft>
              <a:buClr>
                <a:schemeClr val="dk1"/>
              </a:buClr>
              <a:buSzPts val="1800"/>
              <a:buFont typeface="Roboto"/>
              <a:buChar char="-"/>
            </a:pPr>
            <a:r>
              <a:rPr b="0" i="1" lang="es-AR" sz="1800" u="none" cap="none" strike="noStrike">
                <a:solidFill>
                  <a:schemeClr val="dk1"/>
                </a:solidFill>
                <a:latin typeface="Roboto"/>
                <a:ea typeface="Roboto"/>
                <a:cs typeface="Roboto"/>
                <a:sym typeface="Roboto"/>
              </a:rPr>
              <a:t>Instrucciones para el ingreso de datos</a:t>
            </a:r>
            <a:endParaRPr b="0" i="0" sz="1800" u="none" cap="none" strike="noStrike">
              <a:solidFill>
                <a:schemeClr val="dk1"/>
              </a:solidFill>
              <a:latin typeface="Roboto"/>
              <a:ea typeface="Roboto"/>
              <a:cs typeface="Roboto"/>
              <a:sym typeface="Roboto"/>
            </a:endParaRPr>
          </a:p>
          <a:p>
            <a:pPr indent="-348615" lvl="0" marL="574675" marR="0" rtl="0" algn="l">
              <a:lnSpc>
                <a:spcPct val="100000"/>
              </a:lnSpc>
              <a:spcBef>
                <a:spcPts val="270"/>
              </a:spcBef>
              <a:spcAft>
                <a:spcPts val="0"/>
              </a:spcAft>
              <a:buClr>
                <a:schemeClr val="dk1"/>
              </a:buClr>
              <a:buSzPts val="1800"/>
              <a:buFont typeface="Roboto"/>
              <a:buChar char="-"/>
            </a:pPr>
            <a:r>
              <a:rPr b="0" i="1" lang="es-AR" sz="1800" u="none" cap="none" strike="noStrike">
                <a:solidFill>
                  <a:schemeClr val="dk1"/>
                </a:solidFill>
                <a:latin typeface="Roboto"/>
                <a:ea typeface="Roboto"/>
                <a:cs typeface="Roboto"/>
                <a:sym typeface="Roboto"/>
              </a:rPr>
              <a:t>Instrucciones para la asignación de datos</a:t>
            </a:r>
            <a:endParaRPr b="0" i="0" sz="1800" u="none" cap="none" strike="noStrike">
              <a:solidFill>
                <a:schemeClr val="dk1"/>
              </a:solidFill>
              <a:latin typeface="Roboto"/>
              <a:ea typeface="Roboto"/>
              <a:cs typeface="Roboto"/>
              <a:sym typeface="Roboto"/>
            </a:endParaRPr>
          </a:p>
          <a:p>
            <a:pPr indent="-348615" lvl="0" marL="574675" marR="0" rtl="0" algn="l">
              <a:lnSpc>
                <a:spcPct val="100000"/>
              </a:lnSpc>
              <a:spcBef>
                <a:spcPts val="270"/>
              </a:spcBef>
              <a:spcAft>
                <a:spcPts val="0"/>
              </a:spcAft>
              <a:buClr>
                <a:schemeClr val="dk1"/>
              </a:buClr>
              <a:buSzPts val="1800"/>
              <a:buFont typeface="Roboto"/>
              <a:buChar char="-"/>
            </a:pPr>
            <a:r>
              <a:rPr b="0" i="1" lang="es-AR" sz="1800" u="none" cap="none" strike="noStrike">
                <a:solidFill>
                  <a:schemeClr val="dk1"/>
                </a:solidFill>
                <a:latin typeface="Roboto"/>
                <a:ea typeface="Roboto"/>
                <a:cs typeface="Roboto"/>
                <a:sym typeface="Roboto"/>
              </a:rPr>
              <a:t>Instrucciones para la salida de datos</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35"/>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222884" lvl="0" marL="234950" marR="0" rtl="0" algn="l">
              <a:lnSpc>
                <a:spcPct val="100000"/>
              </a:lnSpc>
              <a:spcBef>
                <a:spcPts val="5"/>
              </a:spcBef>
              <a:spcAft>
                <a:spcPts val="0"/>
              </a:spcAft>
              <a:buClr>
                <a:schemeClr val="dk1"/>
              </a:buClr>
              <a:buSzPts val="1800"/>
              <a:buFont typeface="Roboto"/>
              <a:buAutoNum type="arabicPeriod" startAt="3"/>
            </a:pPr>
            <a:r>
              <a:rPr b="1" i="0" lang="es-AR" sz="1800" u="none" cap="none" strike="noStrike">
                <a:solidFill>
                  <a:schemeClr val="dk1"/>
                </a:solidFill>
                <a:latin typeface="Roboto"/>
                <a:ea typeface="Roboto"/>
                <a:cs typeface="Roboto"/>
                <a:sym typeface="Roboto"/>
              </a:rPr>
              <a:t>Diseñar el algoritmo</a:t>
            </a:r>
            <a:endParaRPr b="0" i="0" sz="1800" u="none" cap="none" strike="noStrike">
              <a:solidFill>
                <a:schemeClr val="dk1"/>
              </a:solidFill>
              <a:latin typeface="Roboto"/>
              <a:ea typeface="Roboto"/>
              <a:cs typeface="Roboto"/>
              <a:sym typeface="Roboto"/>
            </a:endParaRPr>
          </a:p>
          <a:p>
            <a:pPr indent="-371475" lvl="1" marL="469900" marR="0" rtl="0" algn="l">
              <a:lnSpc>
                <a:spcPct val="100000"/>
              </a:lnSpc>
              <a:spcBef>
                <a:spcPts val="1500"/>
              </a:spcBef>
              <a:spcAft>
                <a:spcPts val="0"/>
              </a:spcAft>
              <a:buClr>
                <a:srgbClr val="000000"/>
              </a:buClr>
              <a:buSzPts val="1800"/>
              <a:buFont typeface="Times New Roman"/>
              <a:buAutoNum type="arabicPeriod"/>
            </a:pPr>
            <a:r>
              <a:rPr b="0" i="0" lang="es-AR" sz="1800" u="none" cap="none" strike="noStrike">
                <a:solidFill>
                  <a:srgbClr val="0000FF"/>
                </a:solidFill>
                <a:latin typeface="Roboto"/>
                <a:ea typeface="Roboto"/>
                <a:cs typeface="Roboto"/>
                <a:sym typeface="Roboto"/>
              </a:rPr>
              <a:t>Ingresar </a:t>
            </a:r>
            <a:r>
              <a:rPr b="0" i="0" lang="es-AR" sz="1800" u="none" cap="none" strike="noStrike">
                <a:solidFill>
                  <a:schemeClr val="dk1"/>
                </a:solidFill>
                <a:latin typeface="Roboto"/>
                <a:ea typeface="Roboto"/>
                <a:cs typeface="Roboto"/>
                <a:sym typeface="Roboto"/>
              </a:rPr>
              <a:t>un valor para sueldo_inicial</a:t>
            </a:r>
            <a:endParaRPr b="0" i="0" sz="1800" u="none" cap="none" strike="noStrike">
              <a:solidFill>
                <a:schemeClr val="dk1"/>
              </a:solidFill>
              <a:latin typeface="Roboto"/>
              <a:ea typeface="Roboto"/>
              <a:cs typeface="Roboto"/>
              <a:sym typeface="Roboto"/>
            </a:endParaRPr>
          </a:p>
          <a:p>
            <a:pPr indent="-371475" lvl="1" marL="469900" marR="0" rtl="0" algn="l">
              <a:lnSpc>
                <a:spcPct val="100000"/>
              </a:lnSpc>
              <a:spcBef>
                <a:spcPts val="270"/>
              </a:spcBef>
              <a:spcAft>
                <a:spcPts val="0"/>
              </a:spcAft>
              <a:buClr>
                <a:srgbClr val="000000"/>
              </a:buClr>
              <a:buSzPts val="1800"/>
              <a:buFont typeface="Times New Roman"/>
              <a:buAutoNum type="arabicPeriod"/>
            </a:pPr>
            <a:r>
              <a:rPr b="0" i="0" lang="es-AR" sz="1800" u="none" cap="none" strike="noStrike">
                <a:solidFill>
                  <a:srgbClr val="0000FF"/>
                </a:solidFill>
                <a:latin typeface="Roboto"/>
                <a:ea typeface="Roboto"/>
                <a:cs typeface="Roboto"/>
                <a:sym typeface="Roboto"/>
              </a:rPr>
              <a:t>Ingresar </a:t>
            </a:r>
            <a:r>
              <a:rPr b="0" i="0" lang="es-AR" sz="1800" u="none" cap="none" strike="noStrike">
                <a:solidFill>
                  <a:schemeClr val="dk1"/>
                </a:solidFill>
                <a:latin typeface="Roboto"/>
                <a:ea typeface="Roboto"/>
                <a:cs typeface="Roboto"/>
                <a:sym typeface="Roboto"/>
              </a:rPr>
              <a:t>un valor para monto_ventas</a:t>
            </a:r>
            <a:endParaRPr b="0" i="0" sz="1800" u="none" cap="none" strike="noStrike">
              <a:solidFill>
                <a:schemeClr val="dk1"/>
              </a:solidFill>
              <a:latin typeface="Roboto"/>
              <a:ea typeface="Roboto"/>
              <a:cs typeface="Roboto"/>
              <a:sym typeface="Roboto"/>
            </a:endParaRPr>
          </a:p>
          <a:p>
            <a:pPr indent="-371475" lvl="1" marL="469900" marR="0" rtl="0" algn="l">
              <a:lnSpc>
                <a:spcPct val="100000"/>
              </a:lnSpc>
              <a:spcBef>
                <a:spcPts val="270"/>
              </a:spcBef>
              <a:spcAft>
                <a:spcPts val="0"/>
              </a:spcAft>
              <a:buClr>
                <a:srgbClr val="000000"/>
              </a:buClr>
              <a:buSzPts val="1800"/>
              <a:buFont typeface="Times New Roman"/>
              <a:buAutoNum type="arabicPeriod"/>
            </a:pPr>
            <a:r>
              <a:rPr b="0" i="0" lang="es-AR" sz="1800" u="none" cap="none" strike="noStrike">
                <a:solidFill>
                  <a:srgbClr val="FF9900"/>
                </a:solidFill>
                <a:latin typeface="Roboto"/>
                <a:ea typeface="Roboto"/>
                <a:cs typeface="Roboto"/>
                <a:sym typeface="Roboto"/>
              </a:rPr>
              <a:t>Asignar </a:t>
            </a:r>
            <a:r>
              <a:rPr b="0" i="0" lang="es-AR" sz="1800" u="none" cap="none" strike="noStrike">
                <a:solidFill>
                  <a:schemeClr val="dk1"/>
                </a:solidFill>
                <a:latin typeface="Roboto"/>
                <a:ea typeface="Roboto"/>
                <a:cs typeface="Roboto"/>
                <a:sym typeface="Roboto"/>
              </a:rPr>
              <a:t>a sueldo_ﬁnal el resultado de: sueldo_inicial + (monto_ventas*20/100).</a:t>
            </a:r>
            <a:endParaRPr b="0" i="0" sz="1800" u="none" cap="none" strike="noStrike">
              <a:solidFill>
                <a:schemeClr val="dk1"/>
              </a:solidFill>
              <a:latin typeface="Roboto"/>
              <a:ea typeface="Roboto"/>
              <a:cs typeface="Roboto"/>
              <a:sym typeface="Roboto"/>
            </a:endParaRPr>
          </a:p>
          <a:p>
            <a:pPr indent="-410844" lvl="1" marL="509269" marR="4558030" rtl="0" algn="l">
              <a:lnSpc>
                <a:spcPct val="114999"/>
              </a:lnSpc>
              <a:spcBef>
                <a:spcPts val="0"/>
              </a:spcBef>
              <a:spcAft>
                <a:spcPts val="0"/>
              </a:spcAft>
              <a:buClr>
                <a:srgbClr val="000000"/>
              </a:buClr>
              <a:buSzPts val="1800"/>
              <a:buFont typeface="Times New Roman"/>
              <a:buAutoNum type="arabicPeriod"/>
            </a:pPr>
            <a:r>
              <a:rPr b="0" i="0" lang="es-AR" sz="1800" u="none" cap="none" strike="noStrike">
                <a:solidFill>
                  <a:srgbClr val="00FF00"/>
                </a:solidFill>
                <a:latin typeface="Roboto"/>
                <a:ea typeface="Roboto"/>
                <a:cs typeface="Roboto"/>
                <a:sym typeface="Roboto"/>
              </a:rPr>
              <a:t>Mostrar </a:t>
            </a:r>
            <a:r>
              <a:rPr b="0" i="0" lang="es-AR" sz="1800" u="none" cap="none" strike="noStrike">
                <a:solidFill>
                  <a:schemeClr val="dk1"/>
                </a:solidFill>
                <a:latin typeface="Roboto"/>
                <a:ea typeface="Roboto"/>
                <a:cs typeface="Roboto"/>
                <a:sym typeface="Roboto"/>
              </a:rPr>
              <a:t>el valor de sueldo_ﬁnal.</a:t>
            </a:r>
            <a:endParaRPr b="0" i="0" sz="1400" u="none" cap="none" strike="noStrike">
              <a:solidFill>
                <a:srgbClr val="000000"/>
              </a:solidFill>
              <a:latin typeface="Arial"/>
              <a:ea typeface="Arial"/>
              <a:cs typeface="Arial"/>
              <a:sym typeface="Arial"/>
            </a:endParaRPr>
          </a:p>
          <a:p>
            <a:pPr indent="0" lvl="1" marL="98425" marR="4558030" rtl="0" algn="l">
              <a:lnSpc>
                <a:spcPct val="114999"/>
              </a:lnSpc>
              <a:spcBef>
                <a:spcPts val="0"/>
              </a:spcBef>
              <a:spcAft>
                <a:spcPts val="0"/>
              </a:spcAft>
              <a:buClr>
                <a:srgbClr val="000000"/>
              </a:buClr>
              <a:buSzPts val="1800"/>
              <a:buFont typeface="Arial"/>
              <a:buNone/>
            </a:pPr>
            <a:r>
              <a:rPr b="0" i="0" lang="es-AR" sz="1800" u="none" cap="none" strike="noStrike">
                <a:solidFill>
                  <a:schemeClr val="dk1"/>
                </a:solidFill>
                <a:latin typeface="Roboto"/>
                <a:ea typeface="Roboto"/>
                <a:cs typeface="Roboto"/>
                <a:sym typeface="Roboto"/>
              </a:rPr>
              <a:t>	Fin.</a:t>
            </a:r>
            <a:endParaRPr b="0" i="0" sz="1800" u="none" cap="none" strike="noStrike">
              <a:solidFill>
                <a:schemeClr val="dk1"/>
              </a:solidFill>
              <a:latin typeface="Roboto"/>
              <a:ea typeface="Roboto"/>
              <a:cs typeface="Roboto"/>
              <a:sym typeface="Roboto"/>
            </a:endParaRPr>
          </a:p>
          <a:p>
            <a:pPr indent="0" lvl="1" marL="1310005" marR="2981960" rtl="0" algn="l">
              <a:lnSpc>
                <a:spcPct val="114999"/>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2"/>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86" name="Google Shape;86;p2"/>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sp>
        <p:nvSpPr>
          <p:cNvPr id="87" name="Google Shape;87;p2"/>
          <p:cNvSpPr txBox="1"/>
          <p:nvPr/>
        </p:nvSpPr>
        <p:spPr>
          <a:xfrm>
            <a:off x="1772652" y="2859632"/>
            <a:ext cx="9818100" cy="1569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1" i="0" lang="es-AR" sz="2400" u="none" cap="none" strike="noStrike">
                <a:solidFill>
                  <a:schemeClr val="dk1"/>
                </a:solidFill>
                <a:latin typeface="Roboto"/>
                <a:ea typeface="Roboto"/>
                <a:cs typeface="Roboto"/>
                <a:sym typeface="Roboto"/>
              </a:rPr>
              <a:t>Formulación de problemas.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400"/>
              <a:buFont typeface="Arial"/>
              <a:buNone/>
            </a:pPr>
            <a:r>
              <a:rPr b="1" i="0" lang="es-AR" sz="2400" u="none" cap="none" strike="noStrike">
                <a:solidFill>
                  <a:schemeClr val="dk1"/>
                </a:solidFill>
                <a:latin typeface="Roboto"/>
                <a:ea typeface="Roboto"/>
                <a:cs typeface="Roboto"/>
                <a:sym typeface="Roboto"/>
              </a:rPr>
              <a:t>Etapas en la resolución de problemas computacionales.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400"/>
              <a:buFont typeface="Arial"/>
              <a:buNone/>
            </a:pPr>
            <a:r>
              <a:rPr b="1" i="0" lang="es-AR" sz="2400" u="none" cap="none" strike="noStrike">
                <a:solidFill>
                  <a:schemeClr val="dk1"/>
                </a:solidFill>
                <a:latin typeface="Roboto"/>
                <a:ea typeface="Roboto"/>
                <a:cs typeface="Roboto"/>
                <a:sym typeface="Roboto"/>
              </a:rPr>
              <a:t>Algoritmo. Deﬁnición. Primeros pasos en Java. Características.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400"/>
              <a:buFont typeface="Arial"/>
              <a:buNone/>
            </a:pPr>
            <a:r>
              <a:rPr b="1" i="0" lang="es-AR" sz="2400" u="none" cap="none" strike="noStrike">
                <a:solidFill>
                  <a:schemeClr val="dk1"/>
                </a:solidFill>
                <a:latin typeface="Roboto"/>
                <a:ea typeface="Roboto"/>
                <a:cs typeface="Roboto"/>
                <a:sym typeface="Roboto"/>
              </a:rPr>
              <a:t>Pseudocódigo.  Estructuras fundamentales.</a:t>
            </a:r>
            <a:endParaRPr b="0" i="0" sz="2400" u="none" cap="none" strike="noStrike">
              <a:solidFill>
                <a:schemeClr val="dk1"/>
              </a:solidFill>
              <a:latin typeface="Roboto"/>
              <a:ea typeface="Roboto"/>
              <a:cs typeface="Roboto"/>
              <a:sym typeface="Roboto"/>
            </a:endParaRPr>
          </a:p>
        </p:txBody>
      </p:sp>
      <p:sp>
        <p:nvSpPr>
          <p:cNvPr id="88" name="Google Shape;88;p2"/>
          <p:cNvSpPr txBox="1"/>
          <p:nvPr/>
        </p:nvSpPr>
        <p:spPr>
          <a:xfrm>
            <a:off x="1772652" y="1666707"/>
            <a:ext cx="9817986" cy="70788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000"/>
              <a:buFont typeface="Arial"/>
              <a:buNone/>
            </a:pPr>
            <a:r>
              <a:rPr b="0" i="0" lang="es-AR" sz="4000" u="none" cap="none" strike="noStrike">
                <a:solidFill>
                  <a:schemeClr val="dk1"/>
                </a:solidFill>
                <a:latin typeface="Roboto"/>
                <a:ea typeface="Roboto"/>
                <a:cs typeface="Roboto"/>
                <a:sym typeface="Roboto"/>
              </a:rPr>
              <a:t>MÓDULO 1</a:t>
            </a:r>
            <a:endParaRPr b="0" i="0" sz="4000" u="none" cap="none" strike="noStrike">
              <a:solidFill>
                <a:schemeClr val="dk1"/>
              </a:solidFill>
              <a:latin typeface="Roboto"/>
              <a:ea typeface="Roboto"/>
              <a:cs typeface="Roboto"/>
              <a:sym typeface="Roboto"/>
            </a:endParaRPr>
          </a:p>
        </p:txBody>
      </p:sp>
      <p:sp>
        <p:nvSpPr>
          <p:cNvPr id="89" name="Google Shape;89;p2"/>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chemeClr val="dk1"/>
                </a:solidFill>
                <a:latin typeface="Roboto"/>
                <a:ea typeface="Roboto"/>
                <a:cs typeface="Roboto"/>
                <a:sym typeface="Roboto"/>
              </a:rPr>
              <a:t>René Mogro.</a:t>
            </a:r>
            <a:endParaRPr b="0" i="0" sz="1050" u="none" cap="none" strike="noStrike">
              <a:solidFill>
                <a:schemeClr val="dk1"/>
              </a:solidFill>
              <a:latin typeface="Roboto"/>
              <a:ea typeface="Roboto"/>
              <a:cs typeface="Roboto"/>
              <a:sym typeface="Roboto"/>
            </a:endParaRPr>
          </a:p>
        </p:txBody>
      </p:sp>
      <p:pic>
        <p:nvPicPr>
          <p:cNvPr id="90" name="Google Shape;90;p2"/>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cxnSp>
        <p:nvCxnSpPr>
          <p:cNvPr id="91" name="Google Shape;91;p2"/>
          <p:cNvCxnSpPr/>
          <p:nvPr/>
        </p:nvCxnSpPr>
        <p:spPr>
          <a:xfrm>
            <a:off x="4100513" y="2731791"/>
            <a:ext cx="7490125" cy="0"/>
          </a:xfrm>
          <a:prstGeom prst="straightConnector1">
            <a:avLst/>
          </a:prstGeom>
          <a:noFill/>
          <a:ln cap="flat" cmpd="sng" w="28575">
            <a:solidFill>
              <a:schemeClr val="dk1"/>
            </a:solidFill>
            <a:prstDash val="solid"/>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21"/>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07" name="Google Shape;307;p21"/>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08" name="Google Shape;308;p21"/>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09" name="Google Shape;309;p21"/>
          <p:cNvSpPr txBox="1"/>
          <p:nvPr/>
        </p:nvSpPr>
        <p:spPr>
          <a:xfrm>
            <a:off x="1826604" y="1638514"/>
            <a:ext cx="3431196" cy="28982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s-AR" sz="1800" u="none" cap="none" strike="noStrike">
                <a:solidFill>
                  <a:schemeClr val="dk1"/>
                </a:solidFill>
                <a:latin typeface="Roboto"/>
                <a:ea typeface="Roboto"/>
                <a:cs typeface="Roboto"/>
                <a:sym typeface="Roboto"/>
              </a:rPr>
              <a:t>4. Prueba de Escritorio</a:t>
            </a:r>
            <a:endParaRPr b="0" i="0" sz="1800" u="none" cap="none" strike="noStrike">
              <a:solidFill>
                <a:schemeClr val="dk1"/>
              </a:solidFill>
              <a:latin typeface="Roboto"/>
              <a:ea typeface="Roboto"/>
              <a:cs typeface="Roboto"/>
              <a:sym typeface="Roboto"/>
            </a:endParaRPr>
          </a:p>
        </p:txBody>
      </p:sp>
      <p:graphicFrame>
        <p:nvGraphicFramePr>
          <p:cNvPr id="310" name="Google Shape;310;p21"/>
          <p:cNvGraphicFramePr/>
          <p:nvPr/>
        </p:nvGraphicFramePr>
        <p:xfrm>
          <a:off x="2572385" y="2760398"/>
          <a:ext cx="3000000" cy="3000000"/>
        </p:xfrm>
        <a:graphic>
          <a:graphicData uri="http://schemas.openxmlformats.org/drawingml/2006/table">
            <a:tbl>
              <a:tblPr bandRow="1" firstRow="1">
                <a:noFill/>
                <a:tableStyleId>{8C89E1BE-660A-47C8-B09C-269EBA6F1A23}</a:tableStyleId>
              </a:tblPr>
              <a:tblGrid>
                <a:gridCol w="1752600"/>
                <a:gridCol w="1850400"/>
                <a:gridCol w="1703700"/>
                <a:gridCol w="1740525"/>
              </a:tblGrid>
              <a:tr h="395650">
                <a:tc>
                  <a:txBody>
                    <a:bodyPr/>
                    <a:lstStyle/>
                    <a:p>
                      <a:pPr indent="0" lvl="0" marL="635"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sueldo_inicial</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6AA84F"/>
                    </a:solidFill>
                  </a:tcPr>
                </a:tc>
                <a:tc>
                  <a:txBody>
                    <a:bodyPr/>
                    <a:lstStyle/>
                    <a:p>
                      <a:pPr indent="0" lvl="0" marL="635"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monto_ventas</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6AA84F"/>
                    </a:solidFill>
                  </a:tcPr>
                </a:tc>
                <a:tc>
                  <a:txBody>
                    <a:bodyPr/>
                    <a:lstStyle/>
                    <a:p>
                      <a:pPr indent="0" lvl="0" marL="635"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sueldo_ﬁnal</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6AA84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SALIDA</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6AA84F"/>
                    </a:solidFill>
                  </a:tcPr>
                </a:tc>
              </a:tr>
              <a:tr h="395650">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10000</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56000</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21200</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21200</a:t>
                      </a:r>
                      <a:endParaRPr sz="1600" u="none" cap="none" strike="noStrike">
                        <a:latin typeface="Roboto"/>
                        <a:ea typeface="Roboto"/>
                        <a:cs typeface="Roboto"/>
                        <a:sym typeface="Roboto"/>
                      </a:endParaRPr>
                    </a:p>
                  </a:txBody>
                  <a:tcPr marT="3047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395650">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12000</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90000</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30000</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30000</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395650">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9500</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25800</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s-AR" sz="1600" u="none" cap="none" strike="noStrike">
                          <a:latin typeface="Roboto"/>
                          <a:ea typeface="Roboto"/>
                          <a:cs typeface="Roboto"/>
                          <a:sym typeface="Roboto"/>
                        </a:rPr>
                        <a:t>14660</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s-AR" sz="1600" u="none" cap="none" strike="noStrike">
                          <a:latin typeface="Roboto"/>
                          <a:ea typeface="Roboto"/>
                          <a:cs typeface="Roboto"/>
                          <a:sym typeface="Roboto"/>
                        </a:rPr>
                        <a:t>14660</a:t>
                      </a:r>
                      <a:endParaRPr sz="1600" u="none" cap="none" strike="noStrike">
                        <a:latin typeface="Roboto"/>
                        <a:ea typeface="Roboto"/>
                        <a:cs typeface="Roboto"/>
                        <a:sym typeface="Roboto"/>
                      </a:endParaRPr>
                    </a:p>
                  </a:txBody>
                  <a:tcPr marT="31125" marB="0" marR="0" marL="0">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22"/>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16" name="Google Shape;316;p22"/>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17" name="Google Shape;317;p22"/>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18" name="Google Shape;318;p22"/>
          <p:cNvSpPr txBox="1"/>
          <p:nvPr/>
        </p:nvSpPr>
        <p:spPr>
          <a:xfrm>
            <a:off x="1810418" y="1285855"/>
            <a:ext cx="6755358" cy="44371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1" i="0" lang="es-AR" sz="2800" u="none" cap="none" strike="noStrike">
                <a:solidFill>
                  <a:schemeClr val="dk1"/>
                </a:solidFill>
                <a:latin typeface="Roboto"/>
                <a:ea typeface="Roboto"/>
                <a:cs typeface="Roboto"/>
                <a:sym typeface="Roboto"/>
              </a:rPr>
              <a:t>Cheems! ¿Listo para subir de nivel?</a:t>
            </a:r>
            <a:endParaRPr b="0" i="0" sz="2800" u="none" cap="none" strike="noStrike">
              <a:solidFill>
                <a:schemeClr val="dk1"/>
              </a:solidFill>
              <a:latin typeface="Roboto"/>
              <a:ea typeface="Roboto"/>
              <a:cs typeface="Roboto"/>
              <a:sym typeface="Roboto"/>
            </a:endParaRPr>
          </a:p>
        </p:txBody>
      </p:sp>
      <p:sp>
        <p:nvSpPr>
          <p:cNvPr id="319" name="Google Shape;319;p22"/>
          <p:cNvSpPr/>
          <p:nvPr/>
        </p:nvSpPr>
        <p:spPr>
          <a:xfrm>
            <a:off x="3216464" y="2073436"/>
            <a:ext cx="3425052" cy="349870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p22"/>
          <p:cNvSpPr/>
          <p:nvPr/>
        </p:nvSpPr>
        <p:spPr>
          <a:xfrm>
            <a:off x="6567964" y="2312670"/>
            <a:ext cx="3425050" cy="34250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27"/>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26" name="Google Shape;326;p27"/>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27" name="Google Shape;327;p27"/>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28" name="Google Shape;328;p27"/>
          <p:cNvSpPr txBox="1"/>
          <p:nvPr/>
        </p:nvSpPr>
        <p:spPr>
          <a:xfrm>
            <a:off x="1439056" y="1192357"/>
            <a:ext cx="9701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000000"/>
                </a:solidFill>
                <a:latin typeface="Roboto"/>
                <a:ea typeface="Roboto"/>
                <a:cs typeface="Roboto"/>
                <a:sym typeface="Roboto"/>
              </a:rPr>
              <a:t>JAVA</a:t>
            </a:r>
            <a:endParaRPr/>
          </a:p>
        </p:txBody>
      </p:sp>
      <p:sp>
        <p:nvSpPr>
          <p:cNvPr id="329" name="Google Shape;329;p27"/>
          <p:cNvSpPr txBox="1"/>
          <p:nvPr/>
        </p:nvSpPr>
        <p:spPr>
          <a:xfrm>
            <a:off x="1439056" y="1701539"/>
            <a:ext cx="10431791" cy="369331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Roboto"/>
                <a:ea typeface="Roboto"/>
                <a:cs typeface="Roboto"/>
                <a:sym typeface="Roboto"/>
              </a:rPr>
              <a:t>Java es un lenguaje de programación creado por Sun Microsystems.</a:t>
            </a:r>
            <a:endParaRPr/>
          </a:p>
          <a:p>
            <a:pPr indent="-171450" lvl="0" marL="285750" marR="0" rtl="0" algn="l">
              <a:lnSpc>
                <a:spcPct val="100000"/>
              </a:lnSpc>
              <a:spcBef>
                <a:spcPts val="0"/>
              </a:spcBef>
              <a:spcAft>
                <a:spcPts val="0"/>
              </a:spcAft>
              <a:buClr>
                <a:schemeClr val="accent6"/>
              </a:buClr>
              <a:buSzPts val="1800"/>
              <a:buFont typeface="Arial"/>
              <a:buNone/>
            </a:pPr>
            <a:r>
              <a:t/>
            </a:r>
            <a:endParaRPr b="0" i="0" sz="18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Roboto"/>
                <a:ea typeface="Roboto"/>
                <a:cs typeface="Roboto"/>
                <a:sym typeface="Roboto"/>
              </a:rPr>
              <a:t>Es independiente de la plataforma, se puede ejecutar en distintos dispositivos y sistemas operativos.</a:t>
            </a:r>
            <a:endParaRPr/>
          </a:p>
          <a:p>
            <a:pPr indent="-171450" lvl="0" marL="285750" marR="0" rtl="0" algn="l">
              <a:lnSpc>
                <a:spcPct val="100000"/>
              </a:lnSpc>
              <a:spcBef>
                <a:spcPts val="0"/>
              </a:spcBef>
              <a:spcAft>
                <a:spcPts val="0"/>
              </a:spcAft>
              <a:buClr>
                <a:schemeClr val="accent6"/>
              </a:buClr>
              <a:buSzPts val="1800"/>
              <a:buFont typeface="Arial"/>
              <a:buNone/>
            </a:pPr>
            <a:r>
              <a:t/>
            </a:r>
            <a:endParaRPr b="0" i="0" sz="18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Roboto"/>
                <a:ea typeface="Roboto"/>
                <a:cs typeface="Roboto"/>
                <a:sym typeface="Roboto"/>
              </a:rPr>
              <a:t>Para conseguir la portabilidad de los programas de Java se utiliza un entorno de ejecución para los programas compilados. Este entorno se denomina </a:t>
            </a:r>
            <a:r>
              <a:rPr b="1" i="0" lang="es-AR" sz="1800" u="none" cap="none" strike="noStrike">
                <a:solidFill>
                  <a:srgbClr val="193859"/>
                </a:solidFill>
                <a:latin typeface="Roboto"/>
                <a:ea typeface="Roboto"/>
                <a:cs typeface="Roboto"/>
                <a:sym typeface="Roboto"/>
              </a:rPr>
              <a:t>Java Runtime Enviroment (JRE).</a:t>
            </a:r>
            <a:endParaRPr/>
          </a:p>
          <a:p>
            <a:pPr indent="-171450" lvl="0" marL="285750" marR="0" rtl="0" algn="l">
              <a:lnSpc>
                <a:spcPct val="100000"/>
              </a:lnSpc>
              <a:spcBef>
                <a:spcPts val="0"/>
              </a:spcBef>
              <a:spcAft>
                <a:spcPts val="0"/>
              </a:spcAft>
              <a:buClr>
                <a:schemeClr val="accent6"/>
              </a:buClr>
              <a:buSzPts val="1800"/>
              <a:buFont typeface="Arial"/>
              <a:buNone/>
            </a:pPr>
            <a:r>
              <a:t/>
            </a:r>
            <a:endParaRPr b="0" i="0" sz="18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Helvetica Neue"/>
                <a:ea typeface="Helvetica Neue"/>
                <a:cs typeface="Helvetica Neue"/>
                <a:sym typeface="Helvetica Neue"/>
              </a:rPr>
              <a:t>Es totalmente orientado a objetos.</a:t>
            </a:r>
            <a:endParaRPr/>
          </a:p>
          <a:p>
            <a:pPr indent="-171450" lvl="0" marL="285750" marR="0" rtl="0" algn="l">
              <a:lnSpc>
                <a:spcPct val="100000"/>
              </a:lnSpc>
              <a:spcBef>
                <a:spcPts val="0"/>
              </a:spcBef>
              <a:spcAft>
                <a:spcPts val="0"/>
              </a:spcAft>
              <a:buClr>
                <a:schemeClr val="accent6"/>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Helvetica Neue"/>
                <a:ea typeface="Helvetica Neue"/>
                <a:cs typeface="Helvetica Neue"/>
                <a:sym typeface="Helvetica Neue"/>
              </a:rPr>
              <a:t>La sintaxis del lenguaje es casi idéntica a la del lenguaje C</a:t>
            </a:r>
            <a:r>
              <a:rPr b="0" i="1" lang="es-AR" sz="1800" u="none" cap="none" strike="noStrike">
                <a:solidFill>
                  <a:srgbClr val="000000"/>
                </a:solidFill>
                <a:latin typeface="Helvetica Neue"/>
                <a:ea typeface="Helvetica Neue"/>
                <a:cs typeface="Helvetica Neue"/>
                <a:sym typeface="Helvetica Neue"/>
              </a:rPr>
              <a:t>++.</a:t>
            </a:r>
            <a:endParaRPr b="0" i="0" sz="1800" u="none" cap="none" strike="noStrike">
              <a:solidFill>
                <a:srgbClr val="000000"/>
              </a:solidFill>
              <a:latin typeface="Roboto"/>
              <a:ea typeface="Roboto"/>
              <a:cs typeface="Roboto"/>
              <a:sym typeface="Roboto"/>
            </a:endParaRPr>
          </a:p>
          <a:p>
            <a:pPr indent="-171450" lvl="0" marL="285750" marR="0" rtl="0" algn="l">
              <a:lnSpc>
                <a:spcPct val="100000"/>
              </a:lnSpc>
              <a:spcBef>
                <a:spcPts val="0"/>
              </a:spcBef>
              <a:spcAft>
                <a:spcPts val="0"/>
              </a:spcAft>
              <a:buClr>
                <a:schemeClr val="accent6"/>
              </a:buClr>
              <a:buSzPts val="1800"/>
              <a:buFont typeface="Arial"/>
              <a:buNone/>
            </a:pPr>
            <a:r>
              <a:t/>
            </a:r>
            <a:endParaRPr b="0" i="0" sz="18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Roboto"/>
                <a:ea typeface="Roboto"/>
                <a:cs typeface="Roboto"/>
                <a:sym typeface="Roboto"/>
              </a:rPr>
              <a:t>Es un lenguaje de programación de propósitos generales.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0"/>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35" name="Google Shape;335;p50"/>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36" name="Google Shape;336;p50"/>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37" name="Google Shape;337;p50"/>
          <p:cNvSpPr txBox="1"/>
          <p:nvPr/>
        </p:nvSpPr>
        <p:spPr>
          <a:xfrm>
            <a:off x="1319136" y="1192357"/>
            <a:ext cx="587532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000000"/>
                </a:solidFill>
                <a:latin typeface="Roboto"/>
                <a:ea typeface="Roboto"/>
                <a:cs typeface="Roboto"/>
                <a:sym typeface="Roboto"/>
              </a:rPr>
              <a:t>JAVA: “WRITE ONCE, RUN ANY WHERE”</a:t>
            </a:r>
            <a:endParaRPr/>
          </a:p>
        </p:txBody>
      </p:sp>
      <p:sp>
        <p:nvSpPr>
          <p:cNvPr id="338" name="Google Shape;338;p50"/>
          <p:cNvSpPr txBox="1"/>
          <p:nvPr/>
        </p:nvSpPr>
        <p:spPr>
          <a:xfrm>
            <a:off x="1319136" y="1827527"/>
            <a:ext cx="1043179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s-AR" sz="2000" u="none" cap="none" strike="noStrike">
                <a:solidFill>
                  <a:srgbClr val="193859"/>
                </a:solidFill>
                <a:latin typeface="Roboto"/>
                <a:ea typeface="Roboto"/>
                <a:cs typeface="Roboto"/>
                <a:sym typeface="Roboto"/>
              </a:rPr>
              <a:t>Programar una sola vez y después ejecutar los programas en cualquier sistema operativo</a:t>
            </a:r>
            <a:endParaRPr b="0" i="0" sz="2000" u="none" cap="none" strike="noStrike">
              <a:solidFill>
                <a:srgbClr val="193859"/>
              </a:solidFill>
              <a:latin typeface="Roboto"/>
              <a:ea typeface="Roboto"/>
              <a:cs typeface="Roboto"/>
              <a:sym typeface="Roboto"/>
            </a:endParaRPr>
          </a:p>
        </p:txBody>
      </p:sp>
      <p:pic>
        <p:nvPicPr>
          <p:cNvPr id="339" name="Google Shape;339;p50"/>
          <p:cNvPicPr preferRelativeResize="0"/>
          <p:nvPr/>
        </p:nvPicPr>
        <p:blipFill rotWithShape="1">
          <a:blip r:embed="rId5">
            <a:alphaModFix/>
          </a:blip>
          <a:srcRect b="0" l="0" r="0" t="0"/>
          <a:stretch/>
        </p:blipFill>
        <p:spPr>
          <a:xfrm>
            <a:off x="2790825" y="2347557"/>
            <a:ext cx="6610350" cy="4362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1"/>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45" name="Google Shape;345;p51"/>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46" name="Google Shape;346;p51"/>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47" name="Google Shape;347;p51"/>
          <p:cNvSpPr txBox="1"/>
          <p:nvPr/>
        </p:nvSpPr>
        <p:spPr>
          <a:xfrm>
            <a:off x="1439056" y="1192357"/>
            <a:ext cx="32608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000000"/>
                </a:solidFill>
                <a:latin typeface="Roboto"/>
                <a:ea typeface="Roboto"/>
                <a:cs typeface="Roboto"/>
                <a:sym typeface="Roboto"/>
              </a:rPr>
              <a:t>La plataforma de Java</a:t>
            </a:r>
            <a:endParaRPr/>
          </a:p>
        </p:txBody>
      </p:sp>
      <p:sp>
        <p:nvSpPr>
          <p:cNvPr id="348" name="Google Shape;348;p51"/>
          <p:cNvSpPr txBox="1"/>
          <p:nvPr/>
        </p:nvSpPr>
        <p:spPr>
          <a:xfrm>
            <a:off x="1439056" y="2136250"/>
            <a:ext cx="10431791"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rgbClr val="000000"/>
                </a:solidFill>
                <a:latin typeface="Roboto"/>
                <a:ea typeface="Roboto"/>
                <a:cs typeface="Roboto"/>
                <a:sym typeface="Roboto"/>
              </a:rPr>
              <a:t>La plataforma de desarrollo de Java, se denominada </a:t>
            </a:r>
            <a:r>
              <a:rPr b="1" i="0" lang="es-AR" sz="1800" u="none" cap="none" strike="noStrike">
                <a:solidFill>
                  <a:srgbClr val="193859"/>
                </a:solidFill>
                <a:latin typeface="Roboto"/>
                <a:ea typeface="Roboto"/>
                <a:cs typeface="Roboto"/>
                <a:sym typeface="Roboto"/>
              </a:rPr>
              <a:t>Java Development Kit (JDK)</a:t>
            </a:r>
            <a:r>
              <a:rPr b="0" i="0" lang="es-AR" sz="1800" u="none" cap="none" strike="noStrike">
                <a:solidFill>
                  <a:srgbClr val="193859"/>
                </a:solidFill>
                <a:latin typeface="Roboto"/>
                <a:ea typeface="Roboto"/>
                <a:cs typeface="Roboto"/>
                <a:sym typeface="Roboto"/>
              </a:rPr>
              <a:t>.</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0" lang="es-AR" sz="1800" u="none" cap="none" strike="noStrike">
                <a:solidFill>
                  <a:srgbClr val="000000"/>
                </a:solidFill>
                <a:latin typeface="Roboto"/>
                <a:ea typeface="Roboto"/>
                <a:cs typeface="Roboto"/>
                <a:sym typeface="Roboto"/>
              </a:rPr>
              <a:t>Java no solo es un lenguaje de programación.</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oboto"/>
              <a:ea typeface="Roboto"/>
              <a:cs typeface="Roboto"/>
              <a:sym typeface="Roboto"/>
            </a:endParaRPr>
          </a:p>
          <a:p>
            <a:pPr indent="-285750" lvl="7"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Roboto"/>
                <a:ea typeface="Roboto"/>
                <a:cs typeface="Roboto"/>
                <a:sym typeface="Roboto"/>
              </a:rPr>
              <a:t>Java es un lenguaje</a:t>
            </a:r>
            <a:endParaRPr/>
          </a:p>
          <a:p>
            <a:pPr indent="-285750" lvl="8"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Roboto"/>
                <a:ea typeface="Roboto"/>
                <a:cs typeface="Roboto"/>
                <a:sym typeface="Roboto"/>
              </a:rPr>
              <a:t>Java es una plataforma de desarrollo</a:t>
            </a:r>
            <a:endParaRPr/>
          </a:p>
          <a:p>
            <a:pPr indent="-285750" lvl="8"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Roboto"/>
                <a:ea typeface="Roboto"/>
                <a:cs typeface="Roboto"/>
                <a:sym typeface="Roboto"/>
              </a:rPr>
              <a:t>Java es un entorno de ejecución</a:t>
            </a:r>
            <a:endParaRPr/>
          </a:p>
          <a:p>
            <a:pPr indent="-285750" lvl="8" marL="285750" marR="0" rtl="0" algn="l">
              <a:lnSpc>
                <a:spcPct val="100000"/>
              </a:lnSpc>
              <a:spcBef>
                <a:spcPts val="0"/>
              </a:spcBef>
              <a:spcAft>
                <a:spcPts val="0"/>
              </a:spcAft>
              <a:buClr>
                <a:schemeClr val="accent6"/>
              </a:buClr>
              <a:buSzPts val="1800"/>
              <a:buFont typeface="Arial"/>
              <a:buChar char="•"/>
            </a:pPr>
            <a:r>
              <a:rPr b="0" i="0" lang="es-AR" sz="1800" u="none" cap="none" strike="noStrike">
                <a:solidFill>
                  <a:srgbClr val="000000"/>
                </a:solidFill>
                <a:latin typeface="Roboto"/>
                <a:ea typeface="Roboto"/>
                <a:cs typeface="Roboto"/>
                <a:sym typeface="Roboto"/>
              </a:rPr>
              <a:t>Java es un conjunto de librerías </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0" lang="es-AR" sz="1800" u="none" cap="none" strike="noStrike">
                <a:solidFill>
                  <a:srgbClr val="000000"/>
                </a:solidFill>
                <a:latin typeface="Roboto"/>
                <a:ea typeface="Roboto"/>
                <a:cs typeface="Roboto"/>
                <a:sym typeface="Roboto"/>
              </a:rPr>
              <a:t>Las librerías para desarrollo se denominan </a:t>
            </a:r>
            <a:r>
              <a:rPr b="1" i="0" lang="es-AR" sz="1800" u="none" cap="none" strike="noStrike">
                <a:solidFill>
                  <a:srgbClr val="193859"/>
                </a:solidFill>
                <a:latin typeface="Roboto"/>
                <a:ea typeface="Roboto"/>
                <a:cs typeface="Roboto"/>
                <a:sym typeface="Roboto"/>
              </a:rPr>
              <a:t>Java Application Programming Interface (Java API)</a:t>
            </a:r>
            <a:r>
              <a:rPr b="0" i="0" lang="es-AR" sz="1800" u="none" cap="none" strike="noStrike">
                <a:solidFill>
                  <a:srgbClr val="193859"/>
                </a:solidFill>
                <a:latin typeface="Roboto"/>
                <a:ea typeface="Roboto"/>
                <a:cs typeface="Roboto"/>
                <a:sym typeface="Roboto"/>
              </a:rPr>
              <a:t> .</a:t>
            </a:r>
            <a:endParaRPr/>
          </a:p>
          <a:p>
            <a:pPr indent="0" lvl="0" marL="0" marR="0" rtl="0" algn="l">
              <a:lnSpc>
                <a:spcPct val="100000"/>
              </a:lnSpc>
              <a:spcBef>
                <a:spcPts val="0"/>
              </a:spcBef>
              <a:spcAft>
                <a:spcPts val="0"/>
              </a:spcAft>
              <a:buNone/>
            </a:pPr>
            <a:r>
              <a:rPr b="0" i="0" lang="es-AR" sz="1800" u="none" cap="none" strike="noStrike">
                <a:solidFill>
                  <a:srgbClr val="000000"/>
                </a:solidFill>
                <a:latin typeface="Roboto"/>
                <a:ea typeface="Roboto"/>
                <a:cs typeface="Roboto"/>
                <a:sym typeface="Roboto"/>
              </a:rPr>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2"/>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54" name="Google Shape;354;p52"/>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55" name="Google Shape;355;p52"/>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56" name="Google Shape;356;p52"/>
          <p:cNvSpPr txBox="1"/>
          <p:nvPr/>
        </p:nvSpPr>
        <p:spPr>
          <a:xfrm>
            <a:off x="1322193" y="1252317"/>
            <a:ext cx="10744889"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AR" sz="1800" u="none" cap="none" strike="noStrike">
                <a:solidFill>
                  <a:srgbClr val="000000"/>
                </a:solidFill>
                <a:latin typeface="Arial"/>
                <a:ea typeface="Arial"/>
                <a:cs typeface="Arial"/>
                <a:sym typeface="Arial"/>
              </a:rPr>
              <a:t>El siguiente esquema muestra los componentes de la plataforma Java, desde el código fuente,</a:t>
            </a:r>
            <a:endParaRPr/>
          </a:p>
          <a:p>
            <a:pPr indent="0" lvl="0" marL="0" marR="0" rtl="0" algn="just">
              <a:lnSpc>
                <a:spcPct val="100000"/>
              </a:lnSpc>
              <a:spcBef>
                <a:spcPts val="0"/>
              </a:spcBef>
              <a:spcAft>
                <a:spcPts val="0"/>
              </a:spcAft>
              <a:buNone/>
            </a:pPr>
            <a:r>
              <a:rPr b="0" i="0" lang="es-AR" sz="1800" u="none" cap="none" strike="noStrike">
                <a:solidFill>
                  <a:srgbClr val="000000"/>
                </a:solidFill>
                <a:latin typeface="Arial"/>
                <a:ea typeface="Arial"/>
                <a:cs typeface="Arial"/>
                <a:sym typeface="Arial"/>
              </a:rPr>
              <a:t>el compilador, el API de Java, los programas compilados en Bytecode y el entorno de ejecución de Java. Este entorno de ejecución (JRE) y la maquina virtual (JVM) permiten que un programa compilado Java se ejecute en distintos sistemas operativos.   </a:t>
            </a:r>
            <a:endParaRPr/>
          </a:p>
        </p:txBody>
      </p:sp>
      <p:pic>
        <p:nvPicPr>
          <p:cNvPr id="357" name="Google Shape;357;p52"/>
          <p:cNvPicPr preferRelativeResize="0"/>
          <p:nvPr/>
        </p:nvPicPr>
        <p:blipFill rotWithShape="1">
          <a:blip r:embed="rId5">
            <a:alphaModFix/>
          </a:blip>
          <a:srcRect b="0" l="0" r="0" t="0"/>
          <a:stretch/>
        </p:blipFill>
        <p:spPr>
          <a:xfrm>
            <a:off x="3451748" y="2452646"/>
            <a:ext cx="5288503" cy="44053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3"/>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63" name="Google Shape;363;p53"/>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64" name="Google Shape;364;p53"/>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65" name="Google Shape;365;p53"/>
          <p:cNvSpPr txBox="1"/>
          <p:nvPr/>
        </p:nvSpPr>
        <p:spPr>
          <a:xfrm>
            <a:off x="1439056" y="1192357"/>
            <a:ext cx="521328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000000"/>
                </a:solidFill>
                <a:latin typeface="Roboto"/>
                <a:ea typeface="Roboto"/>
                <a:cs typeface="Roboto"/>
                <a:sym typeface="Roboto"/>
              </a:rPr>
              <a:t>El proceso de edición y compilación</a:t>
            </a:r>
            <a:endParaRPr/>
          </a:p>
        </p:txBody>
      </p:sp>
      <p:sp>
        <p:nvSpPr>
          <p:cNvPr id="366" name="Google Shape;366;p53"/>
          <p:cNvSpPr txBox="1"/>
          <p:nvPr/>
        </p:nvSpPr>
        <p:spPr>
          <a:xfrm>
            <a:off x="1439056" y="2136250"/>
            <a:ext cx="1043179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rgbClr val="000000"/>
                </a:solidFill>
                <a:latin typeface="Roboto"/>
                <a:ea typeface="Roboto"/>
                <a:cs typeface="Roboto"/>
                <a:sym typeface="Roboto"/>
              </a:rPr>
              <a:t>En Java, al igual que en otros lenguajes de programación, se sigue el siguiente proceso: edición del código fuente, compilación y ejecución. Los programas de Java se desarrollan y se compilan para obtener un código denominado Bytecode que es interpretado por una maquina virtual de Java (Java Virtual Machine)</a:t>
            </a:r>
            <a:endParaRPr/>
          </a:p>
        </p:txBody>
      </p:sp>
      <p:pic>
        <p:nvPicPr>
          <p:cNvPr id="367" name="Google Shape;367;p53"/>
          <p:cNvPicPr preferRelativeResize="0"/>
          <p:nvPr/>
        </p:nvPicPr>
        <p:blipFill rotWithShape="1">
          <a:blip r:embed="rId5">
            <a:alphaModFix/>
          </a:blip>
          <a:srcRect b="0" l="0" r="0" t="0"/>
          <a:stretch/>
        </p:blipFill>
        <p:spPr>
          <a:xfrm>
            <a:off x="4674593" y="3521422"/>
            <a:ext cx="2842814" cy="29992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4"/>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73" name="Google Shape;373;p54"/>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74" name="Google Shape;374;p54"/>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75" name="Google Shape;375;p54"/>
          <p:cNvSpPr txBox="1"/>
          <p:nvPr/>
        </p:nvSpPr>
        <p:spPr>
          <a:xfrm>
            <a:off x="1439056" y="1192357"/>
            <a:ext cx="474360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000000"/>
                </a:solidFill>
                <a:latin typeface="Roboto"/>
                <a:ea typeface="Roboto"/>
                <a:cs typeface="Roboto"/>
                <a:sym typeface="Roboto"/>
              </a:rPr>
              <a:t>Entornos de desarrollo para Java</a:t>
            </a:r>
            <a:endParaRPr/>
          </a:p>
        </p:txBody>
      </p:sp>
      <p:sp>
        <p:nvSpPr>
          <p:cNvPr id="376" name="Google Shape;376;p54"/>
          <p:cNvSpPr txBox="1"/>
          <p:nvPr/>
        </p:nvSpPr>
        <p:spPr>
          <a:xfrm>
            <a:off x="1439056" y="2031320"/>
            <a:ext cx="10431791"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accent6"/>
              </a:buClr>
              <a:buSzPts val="1800"/>
              <a:buFont typeface="Noto Sans Symbols"/>
              <a:buChar char="▪"/>
            </a:pPr>
            <a:r>
              <a:rPr b="0" i="0" lang="es-AR" sz="1800" u="none" cap="none" strike="noStrike">
                <a:solidFill>
                  <a:srgbClr val="000000"/>
                </a:solidFill>
                <a:latin typeface="Roboto"/>
                <a:ea typeface="Roboto"/>
                <a:cs typeface="Roboto"/>
                <a:sym typeface="Roboto"/>
              </a:rPr>
              <a:t>Existen distintos entornos de desarrollo de aplicaciones Java</a:t>
            </a:r>
            <a:endParaRPr/>
          </a:p>
          <a:p>
            <a:pPr indent="-171450" lvl="0" marL="285750" marR="0" rtl="0" algn="l">
              <a:lnSpc>
                <a:spcPct val="100000"/>
              </a:lnSpc>
              <a:spcBef>
                <a:spcPts val="0"/>
              </a:spcBef>
              <a:spcAft>
                <a:spcPts val="0"/>
              </a:spcAft>
              <a:buClr>
                <a:schemeClr val="accent6"/>
              </a:buClr>
              <a:buSzPts val="1800"/>
              <a:buFont typeface="Noto Sans Symbols"/>
              <a:buNone/>
            </a:pPr>
            <a:r>
              <a:t/>
            </a:r>
            <a:endParaRPr b="0" i="0" sz="18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chemeClr val="accent6"/>
              </a:buClr>
              <a:buSzPts val="1800"/>
              <a:buFont typeface="Noto Sans Symbols"/>
              <a:buChar char="▪"/>
            </a:pPr>
            <a:r>
              <a:rPr b="0" i="0" lang="es-AR" sz="1800" u="none" cap="none" strike="noStrike">
                <a:solidFill>
                  <a:srgbClr val="000000"/>
                </a:solidFill>
                <a:latin typeface="Roboto"/>
                <a:ea typeface="Roboto"/>
                <a:cs typeface="Roboto"/>
                <a:sym typeface="Roboto"/>
              </a:rPr>
              <a:t>Estos productos ofrecen al programador un entorno de trabajo integrado para facilitar el proceso completo de desarrollo de aplicaciones, desde el diseño, la programación, la documentación y la verificación de los programas</a:t>
            </a:r>
            <a:endParaRPr/>
          </a:p>
          <a:p>
            <a:pPr indent="-171450" lvl="0" marL="285750" marR="0" rtl="0" algn="l">
              <a:lnSpc>
                <a:spcPct val="100000"/>
              </a:lnSpc>
              <a:spcBef>
                <a:spcPts val="0"/>
              </a:spcBef>
              <a:spcAft>
                <a:spcPts val="0"/>
              </a:spcAft>
              <a:buClr>
                <a:schemeClr val="accent6"/>
              </a:buClr>
              <a:buSzPts val="1800"/>
              <a:buFont typeface="Noto Sans Symbols"/>
              <a:buNone/>
            </a:pPr>
            <a:r>
              <a:t/>
            </a:r>
            <a:endParaRPr b="0" i="0" sz="1800" u="none" cap="none" strike="noStrike">
              <a:solidFill>
                <a:srgbClr val="000000"/>
              </a:solidFill>
              <a:latin typeface="Roboto"/>
              <a:ea typeface="Roboto"/>
              <a:cs typeface="Roboto"/>
              <a:sym typeface="Roboto"/>
            </a:endParaRPr>
          </a:p>
          <a:p>
            <a:pPr indent="-285750" lvl="0" marL="285750" marR="0" rtl="0" algn="l">
              <a:lnSpc>
                <a:spcPct val="100000"/>
              </a:lnSpc>
              <a:spcBef>
                <a:spcPts val="0"/>
              </a:spcBef>
              <a:spcAft>
                <a:spcPts val="0"/>
              </a:spcAft>
              <a:buClr>
                <a:schemeClr val="accent6"/>
              </a:buClr>
              <a:buSzPts val="1800"/>
              <a:buFont typeface="Noto Sans Symbols"/>
              <a:buChar char="▪"/>
            </a:pPr>
            <a:r>
              <a:rPr b="0" i="0" lang="es-AR" sz="1800" u="none" cap="none" strike="noStrike">
                <a:solidFill>
                  <a:srgbClr val="000000"/>
                </a:solidFill>
                <a:latin typeface="Roboto"/>
                <a:ea typeface="Roboto"/>
                <a:cs typeface="Roboto"/>
                <a:sym typeface="Roboto"/>
              </a:rPr>
              <a:t>Estos productos se denominan IDE (Integrated Development Environment)</a:t>
            </a:r>
            <a:endParaRPr/>
          </a:p>
        </p:txBody>
      </p:sp>
      <p:pic>
        <p:nvPicPr>
          <p:cNvPr descr="upload.wikimedia.org/wikipedia/commons/thumb/2/..." id="377" name="Google Shape;377;p54"/>
          <p:cNvPicPr preferRelativeResize="0"/>
          <p:nvPr/>
        </p:nvPicPr>
        <p:blipFill rotWithShape="1">
          <a:blip r:embed="rId5">
            <a:alphaModFix/>
          </a:blip>
          <a:srcRect b="0" l="0" r="0" t="0"/>
          <a:stretch/>
        </p:blipFill>
        <p:spPr>
          <a:xfrm>
            <a:off x="4590836" y="4586062"/>
            <a:ext cx="1331158" cy="1325635"/>
          </a:xfrm>
          <a:prstGeom prst="rect">
            <a:avLst/>
          </a:prstGeom>
          <a:noFill/>
          <a:ln>
            <a:noFill/>
          </a:ln>
        </p:spPr>
      </p:pic>
      <p:pic>
        <p:nvPicPr>
          <p:cNvPr descr="NetBeans - Wikipedia, la enciclopedia libre" id="378" name="Google Shape;378;p54"/>
          <p:cNvPicPr preferRelativeResize="0"/>
          <p:nvPr/>
        </p:nvPicPr>
        <p:blipFill rotWithShape="1">
          <a:blip r:embed="rId6">
            <a:alphaModFix/>
          </a:blip>
          <a:srcRect b="0" l="0" r="0" t="0"/>
          <a:stretch/>
        </p:blipFill>
        <p:spPr>
          <a:xfrm>
            <a:off x="6243147" y="4586063"/>
            <a:ext cx="1148883" cy="1325634"/>
          </a:xfrm>
          <a:prstGeom prst="rect">
            <a:avLst/>
          </a:prstGeom>
          <a:noFill/>
          <a:ln>
            <a:noFill/>
          </a:ln>
        </p:spPr>
      </p:pic>
      <p:pic>
        <p:nvPicPr>
          <p:cNvPr descr="Eclipse IDE para Windows - Descárgalo gratis en Uptodown" id="379" name="Google Shape;379;p54"/>
          <p:cNvPicPr preferRelativeResize="0"/>
          <p:nvPr/>
        </p:nvPicPr>
        <p:blipFill rotWithShape="1">
          <a:blip r:embed="rId7">
            <a:alphaModFix/>
          </a:blip>
          <a:srcRect b="0" l="0" r="0" t="0"/>
          <a:stretch/>
        </p:blipFill>
        <p:spPr>
          <a:xfrm>
            <a:off x="2938525" y="4586062"/>
            <a:ext cx="1331158" cy="1331158"/>
          </a:xfrm>
          <a:prstGeom prst="rect">
            <a:avLst/>
          </a:prstGeom>
          <a:noFill/>
          <a:ln>
            <a:noFill/>
          </a:ln>
        </p:spPr>
      </p:pic>
      <p:pic>
        <p:nvPicPr>
          <p:cNvPr descr="IntelliJ IDEA - Wikipedia, la enciclopedia libre" id="380" name="Google Shape;380;p54"/>
          <p:cNvPicPr preferRelativeResize="0"/>
          <p:nvPr/>
        </p:nvPicPr>
        <p:blipFill rotWithShape="1">
          <a:blip r:embed="rId8">
            <a:alphaModFix/>
          </a:blip>
          <a:srcRect b="0" l="0" r="0" t="0"/>
          <a:stretch/>
        </p:blipFill>
        <p:spPr>
          <a:xfrm>
            <a:off x="7894330" y="4553999"/>
            <a:ext cx="1331158" cy="1331158"/>
          </a:xfrm>
          <a:prstGeom prst="rect">
            <a:avLst/>
          </a:prstGeom>
          <a:noFill/>
          <a:ln>
            <a:noFill/>
          </a:ln>
        </p:spPr>
      </p:pic>
      <p:sp>
        <p:nvSpPr>
          <p:cNvPr id="381" name="Google Shape;381;p54"/>
          <p:cNvSpPr txBox="1"/>
          <p:nvPr/>
        </p:nvSpPr>
        <p:spPr>
          <a:xfrm>
            <a:off x="3063731" y="6031616"/>
            <a:ext cx="10807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400" u="none" cap="none" strike="noStrike">
                <a:solidFill>
                  <a:srgbClr val="193859"/>
                </a:solidFill>
                <a:latin typeface="Roboto"/>
                <a:ea typeface="Roboto"/>
                <a:cs typeface="Roboto"/>
                <a:sym typeface="Roboto"/>
              </a:rPr>
              <a:t>Eclipse IDE</a:t>
            </a:r>
            <a:endParaRPr/>
          </a:p>
        </p:txBody>
      </p:sp>
      <p:sp>
        <p:nvSpPr>
          <p:cNvPr id="382" name="Google Shape;382;p54"/>
          <p:cNvSpPr txBox="1"/>
          <p:nvPr/>
        </p:nvSpPr>
        <p:spPr>
          <a:xfrm>
            <a:off x="4805009" y="6031617"/>
            <a:ext cx="8723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400" u="none" cap="none" strike="noStrike">
                <a:solidFill>
                  <a:srgbClr val="193859"/>
                </a:solidFill>
                <a:latin typeface="Roboto"/>
                <a:ea typeface="Roboto"/>
                <a:cs typeface="Roboto"/>
                <a:sym typeface="Roboto"/>
              </a:rPr>
              <a:t>VS Code</a:t>
            </a:r>
            <a:endParaRPr b="1" i="0" sz="1400" u="none" cap="none" strike="noStrike">
              <a:solidFill>
                <a:srgbClr val="193859"/>
              </a:solidFill>
              <a:latin typeface="Roboto"/>
              <a:ea typeface="Roboto"/>
              <a:cs typeface="Roboto"/>
              <a:sym typeface="Roboto"/>
            </a:endParaRPr>
          </a:p>
        </p:txBody>
      </p:sp>
      <p:sp>
        <p:nvSpPr>
          <p:cNvPr id="383" name="Google Shape;383;p54"/>
          <p:cNvSpPr txBox="1"/>
          <p:nvPr/>
        </p:nvSpPr>
        <p:spPr>
          <a:xfrm>
            <a:off x="6003102" y="6031617"/>
            <a:ext cx="16209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400" u="none" cap="none" strike="noStrike">
                <a:solidFill>
                  <a:srgbClr val="193859"/>
                </a:solidFill>
                <a:latin typeface="Roboto"/>
                <a:ea typeface="Roboto"/>
                <a:cs typeface="Roboto"/>
                <a:sym typeface="Roboto"/>
              </a:rPr>
              <a:t>Apache NetBeans</a:t>
            </a:r>
            <a:endParaRPr/>
          </a:p>
        </p:txBody>
      </p:sp>
      <p:sp>
        <p:nvSpPr>
          <p:cNvPr id="384" name="Google Shape;384;p54"/>
          <p:cNvSpPr txBox="1"/>
          <p:nvPr/>
        </p:nvSpPr>
        <p:spPr>
          <a:xfrm>
            <a:off x="7949063" y="6037189"/>
            <a:ext cx="11769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400" u="none" cap="none" strike="noStrike">
                <a:solidFill>
                  <a:srgbClr val="193859"/>
                </a:solidFill>
                <a:latin typeface="Roboto"/>
                <a:ea typeface="Roboto"/>
                <a:cs typeface="Roboto"/>
                <a:sym typeface="Roboto"/>
              </a:rPr>
              <a:t>IntelliJ IDEA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14"/>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90" name="Google Shape;390;p14"/>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391" name="Google Shape;391;p14"/>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392" name="Google Shape;39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s-AR">
                <a:latin typeface="Roboto"/>
                <a:ea typeface="Roboto"/>
                <a:cs typeface="Roboto"/>
                <a:sym typeface="Roboto"/>
              </a:rPr>
              <a:t>TUTORIAL ECLIPSE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36"/>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398" name="Google Shape;398;p36"/>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399" name="Google Shape;399;p36"/>
          <p:cNvSpPr txBox="1"/>
          <p:nvPr/>
        </p:nvSpPr>
        <p:spPr>
          <a:xfrm>
            <a:off x="1772652" y="2859632"/>
            <a:ext cx="9818100" cy="31495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AR" sz="2400" u="none" cap="none" strike="noStrike">
                <a:solidFill>
                  <a:srgbClr val="000000"/>
                </a:solidFill>
                <a:latin typeface="Roboto"/>
                <a:ea typeface="Roboto"/>
                <a:cs typeface="Roboto"/>
                <a:sym typeface="Roboto"/>
              </a:rPr>
              <a:t>Primero debemos ingresar a la plataforma Moodle por medio del siguiente enlace: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rPr b="0" i="0" lang="es-AR" sz="2400" u="sng" cap="none" strike="noStrike">
                <a:solidFill>
                  <a:srgbClr val="000000"/>
                </a:solidFill>
                <a:latin typeface="Roboto"/>
                <a:ea typeface="Roboto"/>
                <a:cs typeface="Roboto"/>
                <a:sym typeface="Roboto"/>
                <a:hlinkClick r:id="rId4">
                  <a:extLst>
                    <a:ext uri="{A12FA001-AC4F-418D-AE19-62706E023703}">
                      <ahyp:hlinkClr val="tx"/>
                    </a:ext>
                  </a:extLst>
                </a:hlinkClick>
              </a:rPr>
              <a:t>https://moodlerec.unsa.edu.ar/login/index.php</a:t>
            </a:r>
            <a:endParaRPr b="0" i="0" sz="2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s-AR" sz="2400" u="none" cap="none" strike="noStrike">
                <a:solidFill>
                  <a:srgbClr val="000000"/>
                </a:solidFill>
                <a:latin typeface="Roboto"/>
                <a:ea typeface="Roboto"/>
                <a:cs typeface="Roboto"/>
                <a:sym typeface="Roboto"/>
              </a:rPr>
              <a:t>Para ello copie y pegue el enlace en su navegador favorito y presione enter. Esa operación los dirigirá al inicio de la plataforma Moodle… </a:t>
            </a:r>
            <a:endParaRPr b="0" i="0" sz="2800" u="none" cap="none" strike="noStrike">
              <a:solidFill>
                <a:srgbClr val="000000"/>
              </a:solidFill>
              <a:latin typeface="Roboto"/>
              <a:ea typeface="Roboto"/>
              <a:cs typeface="Roboto"/>
              <a:sym typeface="Roboto"/>
            </a:endParaRPr>
          </a:p>
          <a:p>
            <a:pPr indent="0" lvl="0" marL="0" marR="0" rtl="0" algn="ctr">
              <a:lnSpc>
                <a:spcPct val="100000"/>
              </a:lnSpc>
              <a:spcBef>
                <a:spcPts val="80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400" name="Google Shape;400;p36"/>
          <p:cNvSpPr txBox="1"/>
          <p:nvPr/>
        </p:nvSpPr>
        <p:spPr>
          <a:xfrm>
            <a:off x="1772652" y="1666707"/>
            <a:ext cx="9817986" cy="70788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4000"/>
              <a:buFont typeface="Arial"/>
              <a:buNone/>
            </a:pPr>
            <a:r>
              <a:rPr b="0" i="0" lang="es-AR" sz="4000" u="none" cap="none" strike="noStrike">
                <a:solidFill>
                  <a:srgbClr val="000000"/>
                </a:solidFill>
                <a:latin typeface="Roboto"/>
                <a:ea typeface="Roboto"/>
                <a:cs typeface="Roboto"/>
                <a:sym typeface="Roboto"/>
              </a:rPr>
              <a:t>COMENZAMOS…</a:t>
            </a:r>
            <a:endParaRPr b="0" i="0" sz="4000" u="none" cap="none" strike="noStrike">
              <a:solidFill>
                <a:srgbClr val="000000"/>
              </a:solidFill>
              <a:latin typeface="Roboto"/>
              <a:ea typeface="Roboto"/>
              <a:cs typeface="Roboto"/>
              <a:sym typeface="Roboto"/>
            </a:endParaRPr>
          </a:p>
        </p:txBody>
      </p:sp>
      <p:sp>
        <p:nvSpPr>
          <p:cNvPr id="401" name="Google Shape;401;p36"/>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02" name="Google Shape;402;p36"/>
          <p:cNvPicPr preferRelativeResize="0"/>
          <p:nvPr/>
        </p:nvPicPr>
        <p:blipFill rotWithShape="1">
          <a:blip r:embed="rId5">
            <a:alphaModFix/>
          </a:blip>
          <a:srcRect b="0" l="0" r="0" t="0"/>
          <a:stretch/>
        </p:blipFill>
        <p:spPr>
          <a:xfrm>
            <a:off x="10519719" y="0"/>
            <a:ext cx="1672281" cy="1192357"/>
          </a:xfrm>
          <a:prstGeom prst="rect">
            <a:avLst/>
          </a:prstGeom>
          <a:noFill/>
          <a:ln>
            <a:noFill/>
          </a:ln>
        </p:spPr>
      </p:pic>
      <p:cxnSp>
        <p:nvCxnSpPr>
          <p:cNvPr id="403" name="Google Shape;403;p36"/>
          <p:cNvCxnSpPr/>
          <p:nvPr/>
        </p:nvCxnSpPr>
        <p:spPr>
          <a:xfrm>
            <a:off x="4100513" y="2731791"/>
            <a:ext cx="7490125" cy="0"/>
          </a:xfrm>
          <a:prstGeom prst="straightConnector1">
            <a:avLst/>
          </a:prstGeom>
          <a:noFill/>
          <a:ln cap="flat" cmpd="sng" w="28575">
            <a:solidFill>
              <a:schemeClr val="dk1"/>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3"/>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97" name="Google Shape;97;p3"/>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98" name="Google Shape;98;p3"/>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99" name="Google Shape;99;p3"/>
          <p:cNvSpPr txBox="1"/>
          <p:nvPr>
            <p:ph type="title"/>
          </p:nvPr>
        </p:nvSpPr>
        <p:spPr>
          <a:xfrm>
            <a:off x="1614820" y="1502834"/>
            <a:ext cx="9958055" cy="382156"/>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400"/>
              <a:buFont typeface="Roboto"/>
              <a:buNone/>
            </a:pPr>
            <a:r>
              <a:rPr b="1" lang="es-AR" sz="2400">
                <a:latin typeface="Roboto"/>
                <a:ea typeface="Roboto"/>
                <a:cs typeface="Roboto"/>
                <a:sym typeface="Roboto"/>
              </a:rPr>
              <a:t>¿Qué es programar?</a:t>
            </a:r>
            <a:endParaRPr b="1" sz="2400">
              <a:latin typeface="Roboto"/>
              <a:ea typeface="Roboto"/>
              <a:cs typeface="Roboto"/>
              <a:sym typeface="Roboto"/>
            </a:endParaRPr>
          </a:p>
        </p:txBody>
      </p:sp>
      <p:sp>
        <p:nvSpPr>
          <p:cNvPr id="100" name="Google Shape;100;p3"/>
          <p:cNvSpPr txBox="1"/>
          <p:nvPr/>
        </p:nvSpPr>
        <p:spPr>
          <a:xfrm>
            <a:off x="1614820" y="2282457"/>
            <a:ext cx="9958055" cy="3244478"/>
          </a:xfrm>
          <a:prstGeom prst="rect">
            <a:avLst/>
          </a:prstGeom>
          <a:noFill/>
          <a:ln>
            <a:noFill/>
          </a:ln>
        </p:spPr>
        <p:txBody>
          <a:bodyPr anchorCtr="0" anchor="t" bIns="0" lIns="0" spcFirstLastPara="1" rIns="0" wrap="square" tIns="12700">
            <a:spAutoFit/>
          </a:bodyPr>
          <a:lstStyle/>
          <a:p>
            <a:pPr indent="0" lvl="0" marL="12700" marR="42545" rtl="0" algn="l">
              <a:lnSpc>
                <a:spcPct val="114999"/>
              </a:lnSpc>
              <a:spcBef>
                <a:spcPts val="0"/>
              </a:spcBef>
              <a:spcAft>
                <a:spcPts val="0"/>
              </a:spcAft>
              <a:buClr>
                <a:srgbClr val="000000"/>
              </a:buClr>
              <a:buSzPts val="2000"/>
              <a:buFont typeface="Arial"/>
              <a:buNone/>
            </a:pPr>
            <a:r>
              <a:rPr b="0" i="0" lang="es-AR" sz="2000" u="none" cap="none" strike="noStrike">
                <a:solidFill>
                  <a:schemeClr val="dk1"/>
                </a:solidFill>
                <a:latin typeface="Roboto"/>
                <a:ea typeface="Roboto"/>
                <a:cs typeface="Roboto"/>
                <a:sym typeface="Roboto"/>
              </a:rPr>
              <a:t>Programar es deﬁnir instrucciones para ser ejecutadas por un ordenador, el  objetivo es resolver un problema.</a:t>
            </a:r>
            <a:endParaRPr b="0" i="0" sz="2000" u="none" cap="none" strike="noStrike">
              <a:solidFill>
                <a:schemeClr val="dk1"/>
              </a:solidFill>
              <a:latin typeface="Roboto"/>
              <a:ea typeface="Roboto"/>
              <a:cs typeface="Roboto"/>
              <a:sym typeface="Roboto"/>
            </a:endParaRPr>
          </a:p>
          <a:p>
            <a:pPr indent="0" lvl="0" marL="0" marR="0" rtl="0" algn="l">
              <a:lnSpc>
                <a:spcPct val="100000"/>
              </a:lnSpc>
              <a:spcBef>
                <a:spcPts val="5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a:p>
            <a:pPr indent="0" lvl="0" marL="12700" marR="0" rtl="0" algn="l">
              <a:lnSpc>
                <a:spcPct val="100000"/>
              </a:lnSpc>
              <a:spcBef>
                <a:spcPts val="5"/>
              </a:spcBef>
              <a:spcAft>
                <a:spcPts val="0"/>
              </a:spcAft>
              <a:buClr>
                <a:srgbClr val="000000"/>
              </a:buClr>
              <a:buSzPts val="2000"/>
              <a:buFont typeface="Arial"/>
              <a:buNone/>
            </a:pPr>
            <a:r>
              <a:rPr b="0" i="0" lang="es-AR" sz="2000" u="none" cap="none" strike="noStrike">
                <a:solidFill>
                  <a:schemeClr val="dk1"/>
                </a:solidFill>
                <a:latin typeface="Roboto"/>
                <a:ea typeface="Roboto"/>
                <a:cs typeface="Roboto"/>
                <a:sym typeface="Roboto"/>
              </a:rPr>
              <a:t>Si deseamos aprender a programar debemos saber lo siguiente:</a:t>
            </a:r>
            <a:endParaRPr b="0" i="0" sz="2000" u="none" cap="none" strike="noStrike">
              <a:solidFill>
                <a:schemeClr val="dk1"/>
              </a:solidFill>
              <a:latin typeface="Roboto"/>
              <a:ea typeface="Roboto"/>
              <a:cs typeface="Roboto"/>
              <a:sym typeface="Roboto"/>
            </a:endParaRPr>
          </a:p>
          <a:p>
            <a:pPr indent="0" lvl="0" marL="106679" marR="5080" rtl="0" algn="ctr">
              <a:lnSpc>
                <a:spcPct val="114999"/>
              </a:lnSpc>
              <a:spcBef>
                <a:spcPts val="1675"/>
              </a:spcBef>
              <a:spcAft>
                <a:spcPts val="0"/>
              </a:spcAft>
              <a:buClr>
                <a:srgbClr val="000000"/>
              </a:buClr>
              <a:buSzPts val="2000"/>
              <a:buFont typeface="Arial"/>
              <a:buNone/>
            </a:pPr>
            <a:r>
              <a:rPr b="1" i="1" lang="es-AR" sz="2000" u="none" cap="none" strike="noStrike">
                <a:solidFill>
                  <a:srgbClr val="28A74B"/>
                </a:solidFill>
                <a:latin typeface="Roboto"/>
                <a:ea typeface="Roboto"/>
                <a:cs typeface="Roboto"/>
                <a:sym typeface="Roboto"/>
              </a:rPr>
              <a:t>El programador es antes que nada una persona que resuelve problemas, por lo que para llegar a ser un programador eﬁcaz se necesita aprender a resolver problemas  de un modo riguroso y sistemático.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5"/>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a:p>
            <a:pPr indent="0" lvl="0" marL="733425" marR="631825" rtl="0" algn="ctr">
              <a:lnSpc>
                <a:spcPct val="100000"/>
              </a:lnSpc>
              <a:spcBef>
                <a:spcPts val="0"/>
              </a:spcBef>
              <a:spcAft>
                <a:spcPts val="0"/>
              </a:spcAft>
              <a:buClr>
                <a:srgbClr val="000000"/>
              </a:buClr>
              <a:buSzPts val="2000"/>
              <a:buFont typeface="Arial"/>
              <a:buNone/>
            </a:pPr>
            <a:r>
              <a:rPr b="1" i="1" lang="es-AR" sz="2000" u="none" cap="none" strike="noStrike">
                <a:solidFill>
                  <a:srgbClr val="193859"/>
                </a:solidFill>
                <a:latin typeface="Consolas"/>
                <a:ea typeface="Consolas"/>
                <a:cs typeface="Consolas"/>
                <a:sym typeface="Consolas"/>
              </a:rPr>
              <a:t>La resolución de un problema exige el diseño de un algoritmo.</a:t>
            </a:r>
            <a:endParaRPr b="0" i="1" sz="2000" u="none" cap="none" strike="noStrike">
              <a:solidFill>
                <a:srgbClr val="193859"/>
              </a:solidFill>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7"/>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09" name="Google Shape;409;p37"/>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410" name="Google Shape;410;p37"/>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11" name="Google Shape;411;p37"/>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412" name="Google Shape;412;p37"/>
          <p:cNvSpPr txBox="1"/>
          <p:nvPr>
            <p:ph type="title"/>
          </p:nvPr>
        </p:nvSpPr>
        <p:spPr>
          <a:xfrm>
            <a:off x="1199707" y="118094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AR" sz="2400">
                <a:latin typeface="Roboto"/>
                <a:ea typeface="Roboto"/>
                <a:cs typeface="Roboto"/>
                <a:sym typeface="Roboto"/>
              </a:rPr>
              <a:t>Cómo ve para acceder a la plataforma necesita ingresar su usuario y contraseña. Ingrese y con el puntero del mouse haga click en acceder. </a:t>
            </a:r>
            <a:endParaRPr sz="2400">
              <a:latin typeface="Roboto"/>
              <a:ea typeface="Roboto"/>
              <a:cs typeface="Roboto"/>
              <a:sym typeface="Roboto"/>
            </a:endParaRPr>
          </a:p>
        </p:txBody>
      </p:sp>
      <p:pic>
        <p:nvPicPr>
          <p:cNvPr id="413" name="Google Shape;413;p37"/>
          <p:cNvPicPr preferRelativeResize="0"/>
          <p:nvPr/>
        </p:nvPicPr>
        <p:blipFill rotWithShape="1">
          <a:blip r:embed="rId5">
            <a:alphaModFix/>
          </a:blip>
          <a:srcRect b="0" l="0" r="0" t="0"/>
          <a:stretch/>
        </p:blipFill>
        <p:spPr>
          <a:xfrm>
            <a:off x="2921363" y="2506503"/>
            <a:ext cx="7072288" cy="360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38"/>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19" name="Google Shape;419;p38"/>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420" name="Google Shape;420;p38"/>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21" name="Google Shape;421;p38"/>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422" name="Google Shape;422;p38"/>
          <p:cNvSpPr txBox="1"/>
          <p:nvPr>
            <p:ph idx="1" type="body"/>
          </p:nvPr>
        </p:nvSpPr>
        <p:spPr>
          <a:xfrm>
            <a:off x="1365628" y="1549179"/>
            <a:ext cx="9990231" cy="2586887"/>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rPr lang="es-AR"/>
              <a:t>Luego, ya logueado diríjase al módulo uno y busque el enlace donde aparece eclipse y descárguelo. Muy probablemente cuando  descargue éste archivo, se encuentre en la carpeta descargas de su computadora. Dirijámonos allí. Para ello, podemos ir al inicio que se encuentra en la barra de herramientas en donde muy probablemente verá algo como esto:</a:t>
            </a:r>
            <a:endParaRPr/>
          </a:p>
        </p:txBody>
      </p:sp>
      <p:pic>
        <p:nvPicPr>
          <p:cNvPr id="423" name="Google Shape;423;p38"/>
          <p:cNvPicPr preferRelativeResize="0"/>
          <p:nvPr/>
        </p:nvPicPr>
        <p:blipFill rotWithShape="1">
          <a:blip r:embed="rId5">
            <a:alphaModFix/>
          </a:blip>
          <a:srcRect b="0" l="0" r="0" t="0"/>
          <a:stretch/>
        </p:blipFill>
        <p:spPr>
          <a:xfrm>
            <a:off x="3362250" y="4644926"/>
            <a:ext cx="5467500" cy="64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39"/>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29" name="Google Shape;429;p39"/>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430" name="Google Shape;430;p39"/>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31" name="Google Shape;431;p39"/>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432" name="Google Shape;432;p39"/>
          <p:cNvSpPr txBox="1"/>
          <p:nvPr>
            <p:ph type="title"/>
          </p:nvPr>
        </p:nvSpPr>
        <p:spPr>
          <a:xfrm>
            <a:off x="1363362" y="11923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AR" sz="2400">
                <a:latin typeface="Roboto"/>
                <a:ea typeface="Roboto"/>
                <a:cs typeface="Roboto"/>
                <a:sym typeface="Roboto"/>
              </a:rPr>
              <a:t>En la barra de búsqueda escriba “Equipo”. Y le aparecerá algo como esto:</a:t>
            </a:r>
            <a:endParaRPr sz="2400">
              <a:latin typeface="Roboto"/>
              <a:ea typeface="Roboto"/>
              <a:cs typeface="Roboto"/>
              <a:sym typeface="Roboto"/>
            </a:endParaRPr>
          </a:p>
        </p:txBody>
      </p:sp>
      <p:pic>
        <p:nvPicPr>
          <p:cNvPr id="433" name="Google Shape;433;p39"/>
          <p:cNvPicPr preferRelativeResize="0"/>
          <p:nvPr/>
        </p:nvPicPr>
        <p:blipFill rotWithShape="1">
          <a:blip r:embed="rId5">
            <a:alphaModFix/>
          </a:blip>
          <a:srcRect b="3768" l="1209" r="76364" t="41872"/>
          <a:stretch/>
        </p:blipFill>
        <p:spPr>
          <a:xfrm>
            <a:off x="3675535" y="2517920"/>
            <a:ext cx="4840929" cy="3600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40"/>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39" name="Google Shape;439;p40"/>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440" name="Google Shape;440;p40"/>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41" name="Google Shape;441;p40"/>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442" name="Google Shape;442;p40"/>
          <p:cNvSpPr txBox="1"/>
          <p:nvPr>
            <p:ph type="title"/>
          </p:nvPr>
        </p:nvSpPr>
        <p:spPr>
          <a:xfrm>
            <a:off x="1363362" y="1192357"/>
            <a:ext cx="10515600" cy="7215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AR" sz="2400">
                <a:latin typeface="Roboto"/>
                <a:ea typeface="Roboto"/>
                <a:cs typeface="Roboto"/>
                <a:sym typeface="Roboto"/>
              </a:rPr>
              <a:t>Presione Enter y eso lo llevara a:</a:t>
            </a:r>
            <a:endParaRPr sz="2400">
              <a:latin typeface="Roboto"/>
              <a:ea typeface="Roboto"/>
              <a:cs typeface="Roboto"/>
              <a:sym typeface="Roboto"/>
            </a:endParaRPr>
          </a:p>
        </p:txBody>
      </p:sp>
      <p:pic>
        <p:nvPicPr>
          <p:cNvPr id="443" name="Google Shape;443;p40"/>
          <p:cNvPicPr preferRelativeResize="0"/>
          <p:nvPr/>
        </p:nvPicPr>
        <p:blipFill rotWithShape="1">
          <a:blip r:embed="rId5">
            <a:alphaModFix/>
          </a:blip>
          <a:srcRect b="0" l="0" r="0" t="0"/>
          <a:stretch/>
        </p:blipFill>
        <p:spPr>
          <a:xfrm>
            <a:off x="2998626" y="2065643"/>
            <a:ext cx="7123939" cy="414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41"/>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49" name="Google Shape;449;p41"/>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450" name="Google Shape;450;p41"/>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51" name="Google Shape;451;p41"/>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452" name="Google Shape;452;p41"/>
          <p:cNvSpPr txBox="1"/>
          <p:nvPr>
            <p:ph type="title"/>
          </p:nvPr>
        </p:nvSpPr>
        <p:spPr>
          <a:xfrm>
            <a:off x="1313743" y="1490068"/>
            <a:ext cx="10515600" cy="203994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AR" sz="2400">
                <a:solidFill>
                  <a:srgbClr val="000000"/>
                </a:solidFill>
                <a:latin typeface="Roboto"/>
                <a:ea typeface="Roboto"/>
                <a:cs typeface="Roboto"/>
                <a:sym typeface="Roboto"/>
              </a:rPr>
              <a:t>Usted puede observar que del lado izquierdo aparece la carpeta descargas, entonces diríjase con el puntero del mouse a esa carpeta y haga click. Al realizar esa operación podrá ver todo lo que contiene la carpeta. Busque el archivo que en su nombre tenga eclipse y que al final tenga .exe y haga doble click para comenzar la instalación. </a:t>
            </a:r>
            <a:endParaRPr sz="2400">
              <a:latin typeface="Roboto"/>
              <a:ea typeface="Roboto"/>
              <a:cs typeface="Roboto"/>
              <a:sym typeface="Roboto"/>
            </a:endParaRPr>
          </a:p>
        </p:txBody>
      </p:sp>
      <p:pic>
        <p:nvPicPr>
          <p:cNvPr id="453" name="Google Shape;453;p41"/>
          <p:cNvPicPr preferRelativeResize="0"/>
          <p:nvPr/>
        </p:nvPicPr>
        <p:blipFill rotWithShape="1">
          <a:blip r:embed="rId5">
            <a:alphaModFix/>
          </a:blip>
          <a:srcRect b="0" l="0" r="0" t="0"/>
          <a:stretch/>
        </p:blipFill>
        <p:spPr>
          <a:xfrm>
            <a:off x="2256889" y="3720376"/>
            <a:ext cx="7678222" cy="19052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2"/>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59" name="Google Shape;459;p42"/>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460" name="Google Shape;460;p42"/>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61" name="Google Shape;461;p42"/>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462" name="Google Shape;462;p42"/>
          <p:cNvSpPr txBox="1"/>
          <p:nvPr>
            <p:ph type="title"/>
          </p:nvPr>
        </p:nvSpPr>
        <p:spPr>
          <a:xfrm>
            <a:off x="1303874" y="436552"/>
            <a:ext cx="8954385" cy="9033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AR" sz="2400">
                <a:latin typeface="Roboto"/>
                <a:ea typeface="Roboto"/>
                <a:cs typeface="Roboto"/>
                <a:sym typeface="Roboto"/>
              </a:rPr>
              <a:t>Al hacer doble click sobre ese archivo aparecerá una ventana muy parecida a esta: </a:t>
            </a:r>
            <a:endParaRPr sz="2400">
              <a:latin typeface="Roboto"/>
              <a:ea typeface="Roboto"/>
              <a:cs typeface="Roboto"/>
              <a:sym typeface="Roboto"/>
            </a:endParaRPr>
          </a:p>
        </p:txBody>
      </p:sp>
      <p:pic>
        <p:nvPicPr>
          <p:cNvPr id="463" name="Google Shape;463;p42"/>
          <p:cNvPicPr preferRelativeResize="0"/>
          <p:nvPr/>
        </p:nvPicPr>
        <p:blipFill rotWithShape="1">
          <a:blip r:embed="rId5">
            <a:alphaModFix/>
          </a:blip>
          <a:srcRect b="0" l="0" r="0" t="0"/>
          <a:stretch/>
        </p:blipFill>
        <p:spPr>
          <a:xfrm>
            <a:off x="3204195" y="1339907"/>
            <a:ext cx="5153744" cy="47536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43"/>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69" name="Google Shape;469;p43"/>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470" name="Google Shape;470;p43"/>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71" name="Google Shape;471;p43"/>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472" name="Google Shape;472;p43"/>
          <p:cNvSpPr txBox="1"/>
          <p:nvPr>
            <p:ph type="title"/>
          </p:nvPr>
        </p:nvSpPr>
        <p:spPr>
          <a:xfrm>
            <a:off x="1303875" y="589159"/>
            <a:ext cx="8954385" cy="9033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AR" sz="2400">
                <a:latin typeface="Roboto"/>
                <a:ea typeface="Roboto"/>
                <a:cs typeface="Roboto"/>
                <a:sym typeface="Roboto"/>
              </a:rPr>
              <a:t>Acerque el puntero del mouse a ejecutar y haga click. Luego de eso le aparecerá la siguiente imagen:</a:t>
            </a:r>
            <a:endParaRPr sz="2400">
              <a:latin typeface="Roboto"/>
              <a:ea typeface="Roboto"/>
              <a:cs typeface="Roboto"/>
              <a:sym typeface="Roboto"/>
            </a:endParaRPr>
          </a:p>
        </p:txBody>
      </p:sp>
      <p:pic>
        <p:nvPicPr>
          <p:cNvPr id="473" name="Google Shape;473;p43"/>
          <p:cNvPicPr preferRelativeResize="0"/>
          <p:nvPr/>
        </p:nvPicPr>
        <p:blipFill rotWithShape="1">
          <a:blip r:embed="rId5">
            <a:alphaModFix/>
          </a:blip>
          <a:srcRect b="0" l="0" r="0" t="0"/>
          <a:stretch/>
        </p:blipFill>
        <p:spPr>
          <a:xfrm>
            <a:off x="3747760" y="1923840"/>
            <a:ext cx="4696480" cy="30103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44"/>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79" name="Google Shape;479;p44"/>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480" name="Google Shape;480;p44"/>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81" name="Google Shape;481;p44"/>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482" name="Google Shape;482;p44"/>
          <p:cNvSpPr txBox="1"/>
          <p:nvPr>
            <p:ph type="title"/>
          </p:nvPr>
        </p:nvSpPr>
        <p:spPr>
          <a:xfrm>
            <a:off x="1303875" y="589159"/>
            <a:ext cx="8954385" cy="9033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AR" sz="2400">
                <a:latin typeface="Roboto"/>
                <a:ea typeface="Roboto"/>
                <a:cs typeface="Roboto"/>
                <a:sym typeface="Roboto"/>
              </a:rPr>
              <a:t>Espere unos segundos hasta que aparezca la siguiente ventana:</a:t>
            </a:r>
            <a:endParaRPr sz="2400">
              <a:latin typeface="Roboto"/>
              <a:ea typeface="Roboto"/>
              <a:cs typeface="Roboto"/>
              <a:sym typeface="Roboto"/>
            </a:endParaRPr>
          </a:p>
        </p:txBody>
      </p:sp>
      <p:pic>
        <p:nvPicPr>
          <p:cNvPr id="483" name="Google Shape;483;p44"/>
          <p:cNvPicPr preferRelativeResize="0"/>
          <p:nvPr/>
        </p:nvPicPr>
        <p:blipFill rotWithShape="1">
          <a:blip r:embed="rId5">
            <a:alphaModFix/>
          </a:blip>
          <a:srcRect b="0" l="0" r="0" t="0"/>
          <a:stretch/>
        </p:blipFill>
        <p:spPr>
          <a:xfrm>
            <a:off x="2285468" y="1569722"/>
            <a:ext cx="7621064" cy="45726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45"/>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89" name="Google Shape;489;p45"/>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490" name="Google Shape;490;p45"/>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491" name="Google Shape;491;p45"/>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492" name="Google Shape;492;p45"/>
          <p:cNvSpPr txBox="1"/>
          <p:nvPr>
            <p:ph type="title"/>
          </p:nvPr>
        </p:nvSpPr>
        <p:spPr>
          <a:xfrm>
            <a:off x="1303875" y="589159"/>
            <a:ext cx="8954385" cy="90335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83333"/>
              <a:buNone/>
            </a:pPr>
            <a:r>
              <a:rPr lang="es-AR" sz="2400">
                <a:latin typeface="Roboto"/>
                <a:ea typeface="Roboto"/>
                <a:cs typeface="Roboto"/>
                <a:sym typeface="Roboto"/>
              </a:rPr>
              <a:t>Haga click sobre la opción Eclipse IDE for Enterprise Java and Web Developers. Al hacer click nos aparecerá el siguiente cuadro de diálogo:</a:t>
            </a:r>
            <a:endParaRPr sz="2400">
              <a:latin typeface="Roboto"/>
              <a:ea typeface="Roboto"/>
              <a:cs typeface="Roboto"/>
              <a:sym typeface="Roboto"/>
            </a:endParaRPr>
          </a:p>
        </p:txBody>
      </p:sp>
      <p:pic>
        <p:nvPicPr>
          <p:cNvPr id="493" name="Google Shape;493;p45"/>
          <p:cNvPicPr preferRelativeResize="0"/>
          <p:nvPr/>
        </p:nvPicPr>
        <p:blipFill rotWithShape="1">
          <a:blip r:embed="rId5">
            <a:alphaModFix/>
          </a:blip>
          <a:srcRect b="0" l="0" r="0" t="0"/>
          <a:stretch/>
        </p:blipFill>
        <p:spPr>
          <a:xfrm>
            <a:off x="2285468" y="1696203"/>
            <a:ext cx="7621064" cy="45726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46"/>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499" name="Google Shape;499;p46"/>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500" name="Google Shape;500;p46"/>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501" name="Google Shape;501;p46"/>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502" name="Google Shape;502;p46"/>
          <p:cNvSpPr txBox="1"/>
          <p:nvPr>
            <p:ph type="title"/>
          </p:nvPr>
        </p:nvSpPr>
        <p:spPr>
          <a:xfrm>
            <a:off x="1303875" y="589159"/>
            <a:ext cx="8954385" cy="119235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83333"/>
              <a:buNone/>
            </a:pPr>
            <a:r>
              <a:rPr lang="es-AR" sz="2400">
                <a:latin typeface="Roboto"/>
                <a:ea typeface="Roboto"/>
                <a:cs typeface="Roboto"/>
                <a:sym typeface="Roboto"/>
              </a:rPr>
              <a:t>Si bien, las configuraciones se pueden cambiar, sugerimos que las deje como la aplicación las propone para evitar otros inconvenientes. Ahora haga click en instalar y espere hasta que la instalación termine, esto puede demorar varios minutos. </a:t>
            </a:r>
            <a:endParaRPr sz="2400">
              <a:latin typeface="Roboto"/>
              <a:ea typeface="Roboto"/>
              <a:cs typeface="Roboto"/>
              <a:sym typeface="Roboto"/>
            </a:endParaRPr>
          </a:p>
        </p:txBody>
      </p:sp>
      <p:pic>
        <p:nvPicPr>
          <p:cNvPr id="503" name="Google Shape;503;p46"/>
          <p:cNvPicPr preferRelativeResize="0"/>
          <p:nvPr/>
        </p:nvPicPr>
        <p:blipFill rotWithShape="1">
          <a:blip r:embed="rId5">
            <a:alphaModFix/>
          </a:blip>
          <a:srcRect b="0" l="0" r="0" t="0"/>
          <a:stretch/>
        </p:blipFill>
        <p:spPr>
          <a:xfrm>
            <a:off x="2275942" y="1900846"/>
            <a:ext cx="7640116" cy="45726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4"/>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106" name="Google Shape;106;p4"/>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107" name="Google Shape;107;p4"/>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108" name="Google Shape;108;p4"/>
          <p:cNvSpPr txBox="1"/>
          <p:nvPr>
            <p:ph type="title"/>
          </p:nvPr>
        </p:nvSpPr>
        <p:spPr>
          <a:xfrm>
            <a:off x="2676241" y="2422268"/>
            <a:ext cx="2770163" cy="452120"/>
          </a:xfrm>
          <a:prstGeom prst="rect">
            <a:avLst/>
          </a:prstGeom>
          <a:noFill/>
          <a:ln>
            <a:noFill/>
          </a:ln>
        </p:spPr>
        <p:txBody>
          <a:bodyPr anchorCtr="0" anchor="ctr" bIns="0" lIns="0" spcFirstLastPara="1" rIns="0" wrap="square" tIns="12700">
            <a:spAutoFit/>
          </a:bodyPr>
          <a:lstStyle/>
          <a:p>
            <a:pPr indent="0" lvl="0" marL="12700" rtl="0" algn="ctr">
              <a:lnSpc>
                <a:spcPct val="100000"/>
              </a:lnSpc>
              <a:spcBef>
                <a:spcPts val="0"/>
              </a:spcBef>
              <a:spcAft>
                <a:spcPts val="0"/>
              </a:spcAft>
              <a:buClr>
                <a:schemeClr val="dk1"/>
              </a:buClr>
              <a:buSzPts val="2800"/>
              <a:buFont typeface="Roboto"/>
              <a:buNone/>
            </a:pPr>
            <a:r>
              <a:rPr b="1" lang="es-AR" sz="2800">
                <a:latin typeface="Roboto"/>
                <a:ea typeface="Roboto"/>
                <a:cs typeface="Roboto"/>
                <a:sym typeface="Roboto"/>
              </a:rPr>
              <a:t>algoritmo</a:t>
            </a:r>
            <a:endParaRPr b="1" sz="2800">
              <a:latin typeface="Roboto"/>
              <a:ea typeface="Roboto"/>
              <a:cs typeface="Roboto"/>
              <a:sym typeface="Roboto"/>
            </a:endParaRPr>
          </a:p>
        </p:txBody>
      </p:sp>
      <p:sp>
        <p:nvSpPr>
          <p:cNvPr id="109" name="Google Shape;109;p4"/>
          <p:cNvSpPr txBox="1"/>
          <p:nvPr/>
        </p:nvSpPr>
        <p:spPr>
          <a:xfrm>
            <a:off x="2676240" y="3139333"/>
            <a:ext cx="2770164" cy="1583639"/>
          </a:xfrm>
          <a:prstGeom prst="rect">
            <a:avLst/>
          </a:prstGeom>
          <a:noFill/>
          <a:ln>
            <a:noFill/>
          </a:ln>
        </p:spPr>
        <p:txBody>
          <a:bodyPr anchorCtr="0" anchor="t" bIns="0" lIns="0" spcFirstLastPara="1" rIns="0" wrap="square" tIns="12700">
            <a:spAutoFit/>
          </a:bodyPr>
          <a:lstStyle/>
          <a:p>
            <a:pPr indent="-635" lvl="0" marL="12700" marR="5080" rtl="0" algn="ctr">
              <a:lnSpc>
                <a:spcPct val="114999"/>
              </a:lnSpc>
              <a:spcBef>
                <a:spcPts val="0"/>
              </a:spcBef>
              <a:spcAft>
                <a:spcPts val="0"/>
              </a:spcAft>
              <a:buClr>
                <a:srgbClr val="000000"/>
              </a:buClr>
              <a:buSzPts val="1800"/>
              <a:buFont typeface="Arial"/>
              <a:buNone/>
            </a:pPr>
            <a:r>
              <a:rPr b="1" i="0" lang="es-AR" sz="1800" u="none" cap="none" strike="noStrike">
                <a:solidFill>
                  <a:srgbClr val="193859"/>
                </a:solidFill>
                <a:latin typeface="Roboto"/>
                <a:ea typeface="Roboto"/>
                <a:cs typeface="Roboto"/>
                <a:sym typeface="Roboto"/>
              </a:rPr>
              <a:t>Es un conjunto de  pasos ordenados y  ﬁnitos que permiten  resolver un problema  o tarea especíﬁca</a:t>
            </a:r>
            <a:endParaRPr b="1" i="0" sz="1800" u="none" cap="none" strike="noStrike">
              <a:solidFill>
                <a:srgbClr val="193859"/>
              </a:solidFill>
              <a:latin typeface="Roboto"/>
              <a:ea typeface="Roboto"/>
              <a:cs typeface="Roboto"/>
              <a:sym typeface="Roboto"/>
            </a:endParaRPr>
          </a:p>
        </p:txBody>
      </p:sp>
      <p:sp>
        <p:nvSpPr>
          <p:cNvPr id="110" name="Google Shape;110;p4"/>
          <p:cNvSpPr/>
          <p:nvPr/>
        </p:nvSpPr>
        <p:spPr>
          <a:xfrm>
            <a:off x="6095999" y="2447003"/>
            <a:ext cx="492119" cy="4921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 name="Google Shape;111;p4"/>
          <p:cNvSpPr txBox="1"/>
          <p:nvPr/>
        </p:nvSpPr>
        <p:spPr>
          <a:xfrm>
            <a:off x="7237713" y="3138334"/>
            <a:ext cx="3402383" cy="1674817"/>
          </a:xfrm>
          <a:prstGeom prst="rect">
            <a:avLst/>
          </a:prstGeom>
          <a:noFill/>
          <a:ln>
            <a:noFill/>
          </a:ln>
        </p:spPr>
        <p:txBody>
          <a:bodyPr anchorCtr="0" anchor="t" bIns="0" lIns="0" spcFirstLastPara="1" rIns="0" wrap="square" tIns="12700">
            <a:spAutoFit/>
          </a:bodyPr>
          <a:lstStyle/>
          <a:p>
            <a:pPr indent="-635" lvl="0" marL="12700" marR="5080" rtl="0" algn="ctr">
              <a:lnSpc>
                <a:spcPct val="100000"/>
              </a:lnSpc>
              <a:spcBef>
                <a:spcPts val="0"/>
              </a:spcBef>
              <a:spcAft>
                <a:spcPts val="0"/>
              </a:spcAft>
              <a:buClr>
                <a:srgbClr val="000000"/>
              </a:buClr>
              <a:buSzPts val="1800"/>
              <a:buFont typeface="Arial"/>
              <a:buNone/>
            </a:pPr>
            <a:r>
              <a:rPr b="1" i="0" lang="es-AR" sz="1800" u="none" cap="none" strike="noStrike">
                <a:solidFill>
                  <a:srgbClr val="1F497D"/>
                </a:solidFill>
                <a:latin typeface="Roboto"/>
                <a:ea typeface="Roboto"/>
                <a:cs typeface="Roboto"/>
                <a:sym typeface="Roboto"/>
              </a:rPr>
              <a:t>Es una lista de  instrucciones “escritas”  en un lenguaje de  programación, que una  computadora interpreta  para resolver un  problema</a:t>
            </a:r>
            <a:endParaRPr b="1" i="0" sz="1800" u="none" cap="none" strike="noStrike">
              <a:solidFill>
                <a:schemeClr val="dk1"/>
              </a:solidFill>
              <a:latin typeface="Roboto"/>
              <a:ea typeface="Roboto"/>
              <a:cs typeface="Roboto"/>
              <a:sym typeface="Roboto"/>
            </a:endParaRPr>
          </a:p>
        </p:txBody>
      </p:sp>
      <p:sp>
        <p:nvSpPr>
          <p:cNvPr id="112" name="Google Shape;112;p4"/>
          <p:cNvSpPr txBox="1"/>
          <p:nvPr/>
        </p:nvSpPr>
        <p:spPr>
          <a:xfrm>
            <a:off x="7237713" y="2447003"/>
            <a:ext cx="3402383" cy="452120"/>
          </a:xfrm>
          <a:prstGeom prst="rect">
            <a:avLst/>
          </a:prstGeom>
          <a:noFill/>
          <a:ln>
            <a:noFill/>
          </a:ln>
        </p:spPr>
        <p:txBody>
          <a:bodyPr anchorCtr="0" anchor="ctr" bIns="0" lIns="0" spcFirstLastPara="1" rIns="0" wrap="square" tIns="12700">
            <a:spAutoFit/>
          </a:bodyPr>
          <a:lstStyle/>
          <a:p>
            <a:pPr indent="0" lvl="0" marL="12700" marR="0" rtl="0" algn="ctr">
              <a:lnSpc>
                <a:spcPct val="100000"/>
              </a:lnSpc>
              <a:spcBef>
                <a:spcPts val="0"/>
              </a:spcBef>
              <a:spcAft>
                <a:spcPts val="0"/>
              </a:spcAft>
              <a:buClr>
                <a:schemeClr val="dk1"/>
              </a:buClr>
              <a:buSzPts val="2800"/>
              <a:buFont typeface="Roboto"/>
              <a:buNone/>
            </a:pPr>
            <a:r>
              <a:rPr b="1" i="0" lang="es-AR" sz="2800" u="none" cap="none" strike="noStrike">
                <a:solidFill>
                  <a:schemeClr val="dk1"/>
                </a:solidFill>
                <a:latin typeface="Roboto"/>
                <a:ea typeface="Roboto"/>
                <a:cs typeface="Roboto"/>
                <a:sym typeface="Roboto"/>
              </a:rPr>
              <a:t>programa</a:t>
            </a:r>
            <a:endParaRPr b="1" i="0" sz="2800" u="none" cap="none" strike="noStrike">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47"/>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509" name="Google Shape;509;p47"/>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510" name="Google Shape;510;p47"/>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511" name="Google Shape;511;p47"/>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512" name="Google Shape;512;p47"/>
          <p:cNvSpPr txBox="1"/>
          <p:nvPr>
            <p:ph type="title"/>
          </p:nvPr>
        </p:nvSpPr>
        <p:spPr>
          <a:xfrm>
            <a:off x="1303875" y="589159"/>
            <a:ext cx="8954385" cy="11923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AR" sz="2400">
                <a:latin typeface="Roboto"/>
                <a:ea typeface="Roboto"/>
                <a:cs typeface="Roboto"/>
                <a:sym typeface="Roboto"/>
              </a:rPr>
              <a:t>Cuando la instalación termine la ventana quedara de la siguiente forma:</a:t>
            </a:r>
            <a:endParaRPr sz="2400">
              <a:latin typeface="Roboto"/>
              <a:ea typeface="Roboto"/>
              <a:cs typeface="Roboto"/>
              <a:sym typeface="Roboto"/>
            </a:endParaRPr>
          </a:p>
        </p:txBody>
      </p:sp>
      <p:pic>
        <p:nvPicPr>
          <p:cNvPr id="513" name="Google Shape;513;p47"/>
          <p:cNvPicPr preferRelativeResize="0"/>
          <p:nvPr/>
        </p:nvPicPr>
        <p:blipFill rotWithShape="1">
          <a:blip r:embed="rId5">
            <a:alphaModFix/>
          </a:blip>
          <a:srcRect b="0" l="0" r="0" t="0"/>
          <a:stretch/>
        </p:blipFill>
        <p:spPr>
          <a:xfrm>
            <a:off x="2285468" y="1781089"/>
            <a:ext cx="7621064" cy="457263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48"/>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519" name="Google Shape;519;p48"/>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520" name="Google Shape;520;p48"/>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521" name="Google Shape;521;p48"/>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522" name="Google Shape;522;p48"/>
          <p:cNvSpPr txBox="1"/>
          <p:nvPr>
            <p:ph type="title"/>
          </p:nvPr>
        </p:nvSpPr>
        <p:spPr>
          <a:xfrm>
            <a:off x="1452731" y="818707"/>
            <a:ext cx="8954385" cy="229107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83333"/>
              <a:buNone/>
            </a:pPr>
            <a:r>
              <a:rPr lang="es-AR" sz="2400">
                <a:latin typeface="Roboto"/>
                <a:ea typeface="Roboto"/>
                <a:cs typeface="Roboto"/>
                <a:sym typeface="Roboto"/>
              </a:rPr>
              <a:t>Bastaría con hacer click sobre LAUCH y listo, eclipse se encuentra funcionando en su computadora. Pero todavía faltan algunos detalles. Luego de que hacemos click en LAUNCH nos aparecerá esta ventana que no está informando donde se almacenarán nuestros proyectos desarrollados en Java, esta ubicación se puede cambiar, recomendamos que la dejen como la aplicación propone, entonces hacemos click en launch…</a:t>
            </a:r>
            <a:endParaRPr sz="2400">
              <a:latin typeface="Roboto"/>
              <a:ea typeface="Roboto"/>
              <a:cs typeface="Roboto"/>
              <a:sym typeface="Roboto"/>
            </a:endParaRPr>
          </a:p>
        </p:txBody>
      </p:sp>
      <p:pic>
        <p:nvPicPr>
          <p:cNvPr id="523" name="Google Shape;523;p48"/>
          <p:cNvPicPr preferRelativeResize="0"/>
          <p:nvPr/>
        </p:nvPicPr>
        <p:blipFill rotWithShape="1">
          <a:blip r:embed="rId5">
            <a:alphaModFix/>
          </a:blip>
          <a:srcRect b="0" l="0" r="0" t="0"/>
          <a:stretch/>
        </p:blipFill>
        <p:spPr>
          <a:xfrm>
            <a:off x="3287103" y="3466282"/>
            <a:ext cx="5906324" cy="263879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49"/>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529" name="Google Shape;529;p49"/>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rgbClr val="FFFFFF"/>
                </a:solidFill>
                <a:latin typeface="Roboto"/>
                <a:ea typeface="Roboto"/>
                <a:cs typeface="Roboto"/>
                <a:sym typeface="Roboto"/>
              </a:rPr>
              <a:t>MÓDULO 1.</a:t>
            </a:r>
            <a:endParaRPr b="0" i="0" sz="2000" u="none" cap="none" strike="noStrike">
              <a:solidFill>
                <a:srgbClr val="FFFFFF"/>
              </a:solidFill>
              <a:latin typeface="Roboto"/>
              <a:ea typeface="Roboto"/>
              <a:cs typeface="Roboto"/>
              <a:sym typeface="Roboto"/>
            </a:endParaRPr>
          </a:p>
        </p:txBody>
      </p:sp>
      <p:sp>
        <p:nvSpPr>
          <p:cNvPr id="530" name="Google Shape;530;p49"/>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rgbClr val="000000"/>
                </a:solidFill>
                <a:latin typeface="Roboto"/>
                <a:ea typeface="Roboto"/>
                <a:cs typeface="Roboto"/>
                <a:sym typeface="Roboto"/>
              </a:rPr>
              <a:t>René Mogro.</a:t>
            </a:r>
            <a:endParaRPr b="0" i="0" sz="1050" u="none" cap="none" strike="noStrike">
              <a:solidFill>
                <a:srgbClr val="000000"/>
              </a:solidFill>
              <a:latin typeface="Roboto"/>
              <a:ea typeface="Roboto"/>
              <a:cs typeface="Roboto"/>
              <a:sym typeface="Roboto"/>
            </a:endParaRPr>
          </a:p>
        </p:txBody>
      </p:sp>
      <p:pic>
        <p:nvPicPr>
          <p:cNvPr id="531" name="Google Shape;531;p49"/>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532" name="Google Shape;532;p49"/>
          <p:cNvSpPr txBox="1"/>
          <p:nvPr>
            <p:ph type="title"/>
          </p:nvPr>
        </p:nvSpPr>
        <p:spPr>
          <a:xfrm>
            <a:off x="1303875" y="596178"/>
            <a:ext cx="8954385" cy="11916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s-AR" sz="2400">
                <a:latin typeface="Roboto"/>
                <a:ea typeface="Roboto"/>
                <a:cs typeface="Roboto"/>
                <a:sym typeface="Roboto"/>
              </a:rPr>
              <a:t>Luego nos aparecerá la bienvenida a la IDE Eclipse. Ahora estamos listos para empezar a desarrollar en Java.</a:t>
            </a:r>
            <a:endParaRPr sz="2400">
              <a:latin typeface="Roboto"/>
              <a:ea typeface="Roboto"/>
              <a:cs typeface="Roboto"/>
              <a:sym typeface="Roboto"/>
            </a:endParaRPr>
          </a:p>
        </p:txBody>
      </p:sp>
      <p:pic>
        <p:nvPicPr>
          <p:cNvPr id="533" name="Google Shape;533;p49"/>
          <p:cNvPicPr preferRelativeResize="0"/>
          <p:nvPr/>
        </p:nvPicPr>
        <p:blipFill rotWithShape="1">
          <a:blip r:embed="rId5">
            <a:alphaModFix/>
          </a:blip>
          <a:srcRect b="0" l="0" r="0" t="0"/>
          <a:stretch/>
        </p:blipFill>
        <p:spPr>
          <a:xfrm>
            <a:off x="1444017" y="1717692"/>
            <a:ext cx="8674100" cy="4572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23"/>
          <p:cNvPicPr preferRelativeResize="0"/>
          <p:nvPr/>
        </p:nvPicPr>
        <p:blipFill rotWithShape="1">
          <a:blip r:embed="rId3">
            <a:alphaModFix/>
          </a:blip>
          <a:srcRect b="0" l="0" r="0" t="0"/>
          <a:stretch/>
        </p:blipFill>
        <p:spPr>
          <a:xfrm>
            <a:off x="0" y="0"/>
            <a:ext cx="12192000" cy="6857142"/>
          </a:xfrm>
          <a:prstGeom prst="rect">
            <a:avLst/>
          </a:prstGeom>
          <a:noFill/>
          <a:ln>
            <a:noFill/>
          </a:ln>
        </p:spPr>
      </p:pic>
      <p:sp>
        <p:nvSpPr>
          <p:cNvPr id="539" name="Google Shape;539;p23"/>
          <p:cNvSpPr txBox="1"/>
          <p:nvPr/>
        </p:nvSpPr>
        <p:spPr>
          <a:xfrm>
            <a:off x="535459" y="3417288"/>
            <a:ext cx="82296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200"/>
              <a:buFont typeface="Arial"/>
              <a:buNone/>
            </a:pPr>
            <a:r>
              <a:rPr b="0" i="0" lang="es-AR" sz="1200" u="none" cap="none" strike="noStrike">
                <a:solidFill>
                  <a:schemeClr val="lt1"/>
                </a:solidFill>
                <a:latin typeface="Roboto"/>
                <a:ea typeface="Roboto"/>
                <a:cs typeface="Roboto"/>
                <a:sym typeface="Roboto"/>
              </a:rPr>
              <a:t>WEB: </a:t>
            </a:r>
            <a:r>
              <a:rPr b="0" i="0" lang="es-AR" sz="1200" u="sng" cap="none" strike="noStrike">
                <a:solidFill>
                  <a:schemeClr val="lt1"/>
                </a:solidFill>
                <a:latin typeface="Roboto"/>
                <a:ea typeface="Roboto"/>
                <a:cs typeface="Roboto"/>
                <a:sym typeface="Roboto"/>
                <a:hlinkClick r:id="rId4">
                  <a:extLst>
                    <a:ext uri="{A12FA001-AC4F-418D-AE19-62706E023703}">
                      <ahyp:hlinkClr val="tx"/>
                    </a:ext>
                  </a:extLst>
                </a:hlinkClick>
              </a:rPr>
              <a:t>http://milprogramadores.unsa.edu.ar/</a:t>
            </a:r>
            <a:endParaRPr b="0" i="0" sz="1200" u="none" cap="none" strike="noStrike">
              <a:solidFill>
                <a:schemeClr val="lt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200"/>
              <a:buFont typeface="Arial"/>
              <a:buNone/>
            </a:pPr>
            <a:r>
              <a:rPr b="0" i="0" lang="es-AR" sz="1200" u="none" cap="none" strike="noStrike">
                <a:solidFill>
                  <a:schemeClr val="lt1"/>
                </a:solidFill>
                <a:latin typeface="Roboto"/>
                <a:ea typeface="Roboto"/>
                <a:cs typeface="Roboto"/>
                <a:sym typeface="Roboto"/>
              </a:rPr>
              <a:t>CANAL TELEGRAM: </a:t>
            </a:r>
            <a:r>
              <a:rPr b="0" i="0" lang="es-AR" sz="1200" u="sng" cap="none" strike="noStrike">
                <a:solidFill>
                  <a:schemeClr val="lt1"/>
                </a:solidFill>
                <a:latin typeface="Roboto"/>
                <a:ea typeface="Roboto"/>
                <a:cs typeface="Roboto"/>
                <a:sym typeface="Roboto"/>
                <a:hlinkClick r:id="rId5">
                  <a:extLst>
                    <a:ext uri="{A12FA001-AC4F-418D-AE19-62706E023703}">
                      <ahyp:hlinkClr val="tx"/>
                    </a:ext>
                  </a:extLst>
                </a:hlinkClick>
              </a:rPr>
              <a:t>https://t.me/milprogramadoressaltenios</a:t>
            </a:r>
            <a:endParaRPr b="0" i="0" sz="1200" u="none" cap="none" strike="noStrike">
              <a:solidFill>
                <a:schemeClr val="lt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200"/>
              <a:buFont typeface="Arial"/>
              <a:buNone/>
            </a:pPr>
            <a:r>
              <a:rPr b="0" i="0" lang="es-AR" sz="1200" u="none" cap="none" strike="noStrike">
                <a:solidFill>
                  <a:schemeClr val="lt1"/>
                </a:solidFill>
                <a:latin typeface="Roboto"/>
                <a:ea typeface="Roboto"/>
                <a:cs typeface="Roboto"/>
                <a:sym typeface="Roboto"/>
              </a:rPr>
              <a:t>CENTRO DE AYUDA: </a:t>
            </a:r>
            <a:r>
              <a:rPr b="0" i="0" lang="es-AR" sz="1200" u="sng" cap="none" strike="noStrike">
                <a:solidFill>
                  <a:schemeClr val="lt1"/>
                </a:solidFill>
                <a:latin typeface="Roboto"/>
                <a:ea typeface="Roboto"/>
                <a:cs typeface="Roboto"/>
                <a:sym typeface="Roboto"/>
                <a:hlinkClick r:id="rId6">
                  <a:extLst>
                    <a:ext uri="{A12FA001-AC4F-418D-AE19-62706E023703}">
                      <ahyp:hlinkClr val="tx"/>
                    </a:ext>
                  </a:extLst>
                </a:hlinkClick>
              </a:rPr>
              <a:t>http://ayudamilprogramadores.com/</a:t>
            </a:r>
            <a:endParaRPr b="0" i="0" sz="1200" u="none" cap="none" strike="noStrike">
              <a:solidFill>
                <a:schemeClr val="lt1"/>
              </a:solidFill>
              <a:latin typeface="Roboto"/>
              <a:ea typeface="Roboto"/>
              <a:cs typeface="Roboto"/>
              <a:sym typeface="Roboto"/>
            </a:endParaRPr>
          </a:p>
        </p:txBody>
      </p:sp>
      <p:sp>
        <p:nvSpPr>
          <p:cNvPr id="540" name="Google Shape;540;p23"/>
          <p:cNvSpPr txBox="1"/>
          <p:nvPr/>
        </p:nvSpPr>
        <p:spPr>
          <a:xfrm>
            <a:off x="75655" y="1688250"/>
            <a:ext cx="670861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s-AR" sz="3600" u="none" cap="none" strike="noStrike">
                <a:solidFill>
                  <a:schemeClr val="lt1"/>
                </a:solidFill>
                <a:latin typeface="Roboto"/>
                <a:ea typeface="Roboto"/>
                <a:cs typeface="Roboto"/>
                <a:sym typeface="Roboto"/>
              </a:rPr>
              <a:t>Gracias.</a:t>
            </a:r>
            <a:endParaRPr b="1" i="0" sz="4000" u="none" cap="none" strike="noStrike">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5"/>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118" name="Google Shape;118;p5"/>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119" name="Google Shape;119;p5"/>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120" name="Google Shape;120;p5"/>
          <p:cNvSpPr txBox="1"/>
          <p:nvPr>
            <p:ph type="title"/>
          </p:nvPr>
        </p:nvSpPr>
        <p:spPr>
          <a:xfrm>
            <a:off x="1900237" y="1767678"/>
            <a:ext cx="3703320" cy="330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000"/>
              <a:buFont typeface="Roboto"/>
              <a:buNone/>
            </a:pPr>
            <a:r>
              <a:rPr b="1" lang="es-AR" sz="2000">
                <a:latin typeface="Roboto"/>
                <a:ea typeface="Roboto"/>
                <a:cs typeface="Roboto"/>
                <a:sym typeface="Roboto"/>
              </a:rPr>
              <a:t>Importancia de un algoritmo</a:t>
            </a:r>
            <a:endParaRPr b="1" sz="2000">
              <a:latin typeface="Roboto"/>
              <a:ea typeface="Roboto"/>
              <a:cs typeface="Roboto"/>
              <a:sym typeface="Roboto"/>
            </a:endParaRPr>
          </a:p>
        </p:txBody>
      </p:sp>
      <p:sp>
        <p:nvSpPr>
          <p:cNvPr id="121" name="Google Shape;121;p5"/>
          <p:cNvSpPr/>
          <p:nvPr/>
        </p:nvSpPr>
        <p:spPr>
          <a:xfrm>
            <a:off x="3013657" y="2446547"/>
            <a:ext cx="2043430" cy="615315"/>
          </a:xfrm>
          <a:custGeom>
            <a:rect b="b" l="l" r="r" t="t"/>
            <a:pathLst>
              <a:path extrusionOk="0" h="615314" w="2043430">
                <a:moveTo>
                  <a:pt x="1940447" y="615299"/>
                </a:moveTo>
                <a:lnTo>
                  <a:pt x="102552" y="615299"/>
                </a:lnTo>
                <a:lnTo>
                  <a:pt x="62634" y="607240"/>
                </a:lnTo>
                <a:lnTo>
                  <a:pt x="30036" y="585263"/>
                </a:lnTo>
                <a:lnTo>
                  <a:pt x="8059" y="552665"/>
                </a:lnTo>
                <a:lnTo>
                  <a:pt x="0" y="512747"/>
                </a:lnTo>
                <a:lnTo>
                  <a:pt x="0" y="102551"/>
                </a:lnTo>
                <a:lnTo>
                  <a:pt x="8059" y="62634"/>
                </a:lnTo>
                <a:lnTo>
                  <a:pt x="30036" y="30036"/>
                </a:lnTo>
                <a:lnTo>
                  <a:pt x="62634" y="8059"/>
                </a:lnTo>
                <a:lnTo>
                  <a:pt x="102552" y="0"/>
                </a:lnTo>
                <a:lnTo>
                  <a:pt x="1940447" y="0"/>
                </a:lnTo>
                <a:lnTo>
                  <a:pt x="1979692" y="7806"/>
                </a:lnTo>
                <a:lnTo>
                  <a:pt x="2012963" y="30036"/>
                </a:lnTo>
                <a:lnTo>
                  <a:pt x="2035193" y="63307"/>
                </a:lnTo>
                <a:lnTo>
                  <a:pt x="2042999" y="102551"/>
                </a:lnTo>
                <a:lnTo>
                  <a:pt x="2042999" y="512747"/>
                </a:lnTo>
                <a:lnTo>
                  <a:pt x="2034940" y="552665"/>
                </a:lnTo>
                <a:lnTo>
                  <a:pt x="2012963" y="585263"/>
                </a:lnTo>
                <a:lnTo>
                  <a:pt x="1980365" y="607240"/>
                </a:lnTo>
                <a:lnTo>
                  <a:pt x="1940447" y="6152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 name="Google Shape;122;p5"/>
          <p:cNvSpPr/>
          <p:nvPr/>
        </p:nvSpPr>
        <p:spPr>
          <a:xfrm>
            <a:off x="3013657" y="2446547"/>
            <a:ext cx="2043430" cy="615315"/>
          </a:xfrm>
          <a:custGeom>
            <a:rect b="b" l="l" r="r" t="t"/>
            <a:pathLst>
              <a:path extrusionOk="0" h="615314" w="2043430">
                <a:moveTo>
                  <a:pt x="0" y="102551"/>
                </a:moveTo>
                <a:lnTo>
                  <a:pt x="8059" y="62634"/>
                </a:lnTo>
                <a:lnTo>
                  <a:pt x="30036" y="30036"/>
                </a:lnTo>
                <a:lnTo>
                  <a:pt x="62634" y="8059"/>
                </a:lnTo>
                <a:lnTo>
                  <a:pt x="102552" y="0"/>
                </a:lnTo>
                <a:lnTo>
                  <a:pt x="1940447" y="0"/>
                </a:lnTo>
                <a:lnTo>
                  <a:pt x="1979692" y="7806"/>
                </a:lnTo>
                <a:lnTo>
                  <a:pt x="2012963" y="30036"/>
                </a:lnTo>
                <a:lnTo>
                  <a:pt x="2035193" y="63307"/>
                </a:lnTo>
                <a:lnTo>
                  <a:pt x="2042999" y="102551"/>
                </a:lnTo>
                <a:lnTo>
                  <a:pt x="2042999" y="512747"/>
                </a:lnTo>
                <a:lnTo>
                  <a:pt x="2034940" y="552665"/>
                </a:lnTo>
                <a:lnTo>
                  <a:pt x="2012963" y="585263"/>
                </a:lnTo>
                <a:lnTo>
                  <a:pt x="1980365" y="607240"/>
                </a:lnTo>
                <a:lnTo>
                  <a:pt x="1940447" y="615299"/>
                </a:lnTo>
                <a:lnTo>
                  <a:pt x="102552" y="615299"/>
                </a:lnTo>
                <a:lnTo>
                  <a:pt x="62634" y="607240"/>
                </a:lnTo>
                <a:lnTo>
                  <a:pt x="30036" y="585263"/>
                </a:lnTo>
                <a:lnTo>
                  <a:pt x="8059" y="552665"/>
                </a:lnTo>
                <a:lnTo>
                  <a:pt x="0" y="512747"/>
                </a:lnTo>
                <a:lnTo>
                  <a:pt x="0" y="102551"/>
                </a:lnTo>
                <a:close/>
              </a:path>
            </a:pathLst>
          </a:custGeom>
          <a:noFill/>
          <a:ln cap="flat" cmpd="sng" w="38125">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 name="Google Shape;123;p5"/>
          <p:cNvSpPr txBox="1"/>
          <p:nvPr/>
        </p:nvSpPr>
        <p:spPr>
          <a:xfrm>
            <a:off x="3534816" y="2611449"/>
            <a:ext cx="100076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ourier New"/>
                <a:ea typeface="Courier New"/>
                <a:cs typeface="Courier New"/>
                <a:sym typeface="Courier New"/>
              </a:rPr>
              <a:t>problema</a:t>
            </a:r>
            <a:endParaRPr b="0" i="0" sz="1600" u="none" cap="none" strike="noStrike">
              <a:solidFill>
                <a:schemeClr val="dk1"/>
              </a:solidFill>
              <a:latin typeface="Courier New"/>
              <a:ea typeface="Courier New"/>
              <a:cs typeface="Courier New"/>
              <a:sym typeface="Courier New"/>
            </a:endParaRPr>
          </a:p>
        </p:txBody>
      </p:sp>
      <p:sp>
        <p:nvSpPr>
          <p:cNvPr id="124" name="Google Shape;124;p5"/>
          <p:cNvSpPr/>
          <p:nvPr/>
        </p:nvSpPr>
        <p:spPr>
          <a:xfrm>
            <a:off x="5727337" y="2446547"/>
            <a:ext cx="2043430" cy="615315"/>
          </a:xfrm>
          <a:custGeom>
            <a:rect b="b" l="l" r="r" t="t"/>
            <a:pathLst>
              <a:path extrusionOk="0" h="615314" w="2043429">
                <a:moveTo>
                  <a:pt x="1940447" y="615299"/>
                </a:moveTo>
                <a:lnTo>
                  <a:pt x="102551" y="615299"/>
                </a:lnTo>
                <a:lnTo>
                  <a:pt x="62634" y="607240"/>
                </a:lnTo>
                <a:lnTo>
                  <a:pt x="30036" y="585263"/>
                </a:lnTo>
                <a:lnTo>
                  <a:pt x="8059" y="552665"/>
                </a:lnTo>
                <a:lnTo>
                  <a:pt x="0" y="512747"/>
                </a:lnTo>
                <a:lnTo>
                  <a:pt x="0" y="102551"/>
                </a:lnTo>
                <a:lnTo>
                  <a:pt x="8059" y="62634"/>
                </a:lnTo>
                <a:lnTo>
                  <a:pt x="30036" y="30036"/>
                </a:lnTo>
                <a:lnTo>
                  <a:pt x="62634" y="8059"/>
                </a:lnTo>
                <a:lnTo>
                  <a:pt x="102551" y="0"/>
                </a:lnTo>
                <a:lnTo>
                  <a:pt x="1940447" y="0"/>
                </a:lnTo>
                <a:lnTo>
                  <a:pt x="1979692" y="7806"/>
                </a:lnTo>
                <a:lnTo>
                  <a:pt x="2012963" y="30036"/>
                </a:lnTo>
                <a:lnTo>
                  <a:pt x="2035193" y="63307"/>
                </a:lnTo>
                <a:lnTo>
                  <a:pt x="2042999" y="102551"/>
                </a:lnTo>
                <a:lnTo>
                  <a:pt x="2042999" y="512747"/>
                </a:lnTo>
                <a:lnTo>
                  <a:pt x="2034940" y="552665"/>
                </a:lnTo>
                <a:lnTo>
                  <a:pt x="2012963" y="585263"/>
                </a:lnTo>
                <a:lnTo>
                  <a:pt x="1980365" y="607240"/>
                </a:lnTo>
                <a:lnTo>
                  <a:pt x="1940447" y="6152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 name="Google Shape;125;p5"/>
          <p:cNvSpPr/>
          <p:nvPr/>
        </p:nvSpPr>
        <p:spPr>
          <a:xfrm>
            <a:off x="5727337" y="2446547"/>
            <a:ext cx="2043430" cy="615315"/>
          </a:xfrm>
          <a:custGeom>
            <a:rect b="b" l="l" r="r" t="t"/>
            <a:pathLst>
              <a:path extrusionOk="0" h="615314" w="2043429">
                <a:moveTo>
                  <a:pt x="0" y="102551"/>
                </a:moveTo>
                <a:lnTo>
                  <a:pt x="8059" y="62634"/>
                </a:lnTo>
                <a:lnTo>
                  <a:pt x="30036" y="30036"/>
                </a:lnTo>
                <a:lnTo>
                  <a:pt x="62634" y="8059"/>
                </a:lnTo>
                <a:lnTo>
                  <a:pt x="102551" y="0"/>
                </a:lnTo>
                <a:lnTo>
                  <a:pt x="1940447" y="0"/>
                </a:lnTo>
                <a:lnTo>
                  <a:pt x="1979692" y="7806"/>
                </a:lnTo>
                <a:lnTo>
                  <a:pt x="2012963" y="30036"/>
                </a:lnTo>
                <a:lnTo>
                  <a:pt x="2035193" y="63307"/>
                </a:lnTo>
                <a:lnTo>
                  <a:pt x="2042999" y="102551"/>
                </a:lnTo>
                <a:lnTo>
                  <a:pt x="2042999" y="512747"/>
                </a:lnTo>
                <a:lnTo>
                  <a:pt x="2034940" y="552665"/>
                </a:lnTo>
                <a:lnTo>
                  <a:pt x="2012963" y="585263"/>
                </a:lnTo>
                <a:lnTo>
                  <a:pt x="1980365" y="607240"/>
                </a:lnTo>
                <a:lnTo>
                  <a:pt x="1940447" y="615299"/>
                </a:lnTo>
                <a:lnTo>
                  <a:pt x="102551" y="615299"/>
                </a:lnTo>
                <a:lnTo>
                  <a:pt x="62634" y="607240"/>
                </a:lnTo>
                <a:lnTo>
                  <a:pt x="30036" y="585263"/>
                </a:lnTo>
                <a:lnTo>
                  <a:pt x="8059" y="552665"/>
                </a:lnTo>
                <a:lnTo>
                  <a:pt x="0" y="512747"/>
                </a:lnTo>
                <a:lnTo>
                  <a:pt x="0" y="102551"/>
                </a:lnTo>
                <a:close/>
              </a:path>
            </a:pathLst>
          </a:custGeom>
          <a:noFill/>
          <a:ln cap="flat" cmpd="sng" w="38125">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5"/>
          <p:cNvSpPr txBox="1"/>
          <p:nvPr/>
        </p:nvSpPr>
        <p:spPr>
          <a:xfrm>
            <a:off x="6126586" y="2489530"/>
            <a:ext cx="1244600" cy="513080"/>
          </a:xfrm>
          <a:prstGeom prst="rect">
            <a:avLst/>
          </a:prstGeom>
          <a:noFill/>
          <a:ln>
            <a:noFill/>
          </a:ln>
        </p:spPr>
        <p:txBody>
          <a:bodyPr anchorCtr="0" anchor="t" bIns="0" lIns="0" spcFirstLastPara="1" rIns="0" wrap="square" tIns="12700">
            <a:spAutoFit/>
          </a:bodyPr>
          <a:lstStyle/>
          <a:p>
            <a:pPr indent="-60960" lvl="0" marL="73025" marR="508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ourier New"/>
                <a:ea typeface="Courier New"/>
                <a:cs typeface="Courier New"/>
                <a:sym typeface="Courier New"/>
              </a:rPr>
              <a:t>diseño del  algoritmo</a:t>
            </a:r>
            <a:endParaRPr b="0" i="0" sz="1600" u="none" cap="none" strike="noStrike">
              <a:solidFill>
                <a:schemeClr val="dk1"/>
              </a:solidFill>
              <a:latin typeface="Courier New"/>
              <a:ea typeface="Courier New"/>
              <a:cs typeface="Courier New"/>
              <a:sym typeface="Courier New"/>
            </a:endParaRPr>
          </a:p>
        </p:txBody>
      </p:sp>
      <p:sp>
        <p:nvSpPr>
          <p:cNvPr id="127" name="Google Shape;127;p5"/>
          <p:cNvSpPr/>
          <p:nvPr/>
        </p:nvSpPr>
        <p:spPr>
          <a:xfrm>
            <a:off x="8414376" y="2446547"/>
            <a:ext cx="2043430" cy="615315"/>
          </a:xfrm>
          <a:custGeom>
            <a:rect b="b" l="l" r="r" t="t"/>
            <a:pathLst>
              <a:path extrusionOk="0" h="615314" w="2043429">
                <a:moveTo>
                  <a:pt x="1940447" y="615299"/>
                </a:moveTo>
                <a:lnTo>
                  <a:pt x="102551" y="615299"/>
                </a:lnTo>
                <a:lnTo>
                  <a:pt x="62634" y="607240"/>
                </a:lnTo>
                <a:lnTo>
                  <a:pt x="30036" y="585263"/>
                </a:lnTo>
                <a:lnTo>
                  <a:pt x="8059" y="552665"/>
                </a:lnTo>
                <a:lnTo>
                  <a:pt x="0" y="512747"/>
                </a:lnTo>
                <a:lnTo>
                  <a:pt x="0" y="102551"/>
                </a:lnTo>
                <a:lnTo>
                  <a:pt x="8059" y="62634"/>
                </a:lnTo>
                <a:lnTo>
                  <a:pt x="30036" y="30036"/>
                </a:lnTo>
                <a:lnTo>
                  <a:pt x="62634" y="8059"/>
                </a:lnTo>
                <a:lnTo>
                  <a:pt x="102551" y="0"/>
                </a:lnTo>
                <a:lnTo>
                  <a:pt x="1940447" y="0"/>
                </a:lnTo>
                <a:lnTo>
                  <a:pt x="1979693" y="7806"/>
                </a:lnTo>
                <a:lnTo>
                  <a:pt x="2012963" y="30036"/>
                </a:lnTo>
                <a:lnTo>
                  <a:pt x="2035193" y="63307"/>
                </a:lnTo>
                <a:lnTo>
                  <a:pt x="2042999" y="102551"/>
                </a:lnTo>
                <a:lnTo>
                  <a:pt x="2042999" y="512747"/>
                </a:lnTo>
                <a:lnTo>
                  <a:pt x="2034940" y="552665"/>
                </a:lnTo>
                <a:lnTo>
                  <a:pt x="2012963" y="585263"/>
                </a:lnTo>
                <a:lnTo>
                  <a:pt x="1980365" y="607240"/>
                </a:lnTo>
                <a:lnTo>
                  <a:pt x="1940447" y="6152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 name="Google Shape;128;p5"/>
          <p:cNvSpPr/>
          <p:nvPr/>
        </p:nvSpPr>
        <p:spPr>
          <a:xfrm>
            <a:off x="8414376" y="2446547"/>
            <a:ext cx="2043430" cy="615315"/>
          </a:xfrm>
          <a:custGeom>
            <a:rect b="b" l="l" r="r" t="t"/>
            <a:pathLst>
              <a:path extrusionOk="0" h="615314" w="2043429">
                <a:moveTo>
                  <a:pt x="0" y="102551"/>
                </a:moveTo>
                <a:lnTo>
                  <a:pt x="8059" y="62634"/>
                </a:lnTo>
                <a:lnTo>
                  <a:pt x="30036" y="30036"/>
                </a:lnTo>
                <a:lnTo>
                  <a:pt x="62634" y="8059"/>
                </a:lnTo>
                <a:lnTo>
                  <a:pt x="102551" y="0"/>
                </a:lnTo>
                <a:lnTo>
                  <a:pt x="1940447" y="0"/>
                </a:lnTo>
                <a:lnTo>
                  <a:pt x="1979693" y="7806"/>
                </a:lnTo>
                <a:lnTo>
                  <a:pt x="2012963" y="30036"/>
                </a:lnTo>
                <a:lnTo>
                  <a:pt x="2035193" y="63307"/>
                </a:lnTo>
                <a:lnTo>
                  <a:pt x="2042999" y="102551"/>
                </a:lnTo>
                <a:lnTo>
                  <a:pt x="2042999" y="512747"/>
                </a:lnTo>
                <a:lnTo>
                  <a:pt x="2034940" y="552665"/>
                </a:lnTo>
                <a:lnTo>
                  <a:pt x="2012963" y="585263"/>
                </a:lnTo>
                <a:lnTo>
                  <a:pt x="1980365" y="607240"/>
                </a:lnTo>
                <a:lnTo>
                  <a:pt x="1940447" y="615299"/>
                </a:lnTo>
                <a:lnTo>
                  <a:pt x="102551" y="615299"/>
                </a:lnTo>
                <a:lnTo>
                  <a:pt x="62634" y="607240"/>
                </a:lnTo>
                <a:lnTo>
                  <a:pt x="30036" y="585263"/>
                </a:lnTo>
                <a:lnTo>
                  <a:pt x="8059" y="552665"/>
                </a:lnTo>
                <a:lnTo>
                  <a:pt x="0" y="512747"/>
                </a:lnTo>
                <a:lnTo>
                  <a:pt x="0" y="102551"/>
                </a:lnTo>
                <a:close/>
              </a:path>
            </a:pathLst>
          </a:custGeom>
          <a:noFill/>
          <a:ln cap="flat" cmpd="sng" w="38125">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p5"/>
          <p:cNvSpPr txBox="1"/>
          <p:nvPr/>
        </p:nvSpPr>
        <p:spPr>
          <a:xfrm>
            <a:off x="8935537" y="2611449"/>
            <a:ext cx="100076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s-AR" sz="1600" u="none" cap="none" strike="noStrike">
                <a:solidFill>
                  <a:schemeClr val="dk1"/>
                </a:solidFill>
                <a:latin typeface="Courier New"/>
                <a:ea typeface="Courier New"/>
                <a:cs typeface="Courier New"/>
                <a:sym typeface="Courier New"/>
              </a:rPr>
              <a:t>programa</a:t>
            </a:r>
            <a:endParaRPr b="0" i="0" sz="1600" u="none" cap="none" strike="noStrike">
              <a:solidFill>
                <a:schemeClr val="dk1"/>
              </a:solidFill>
              <a:latin typeface="Courier New"/>
              <a:ea typeface="Courier New"/>
              <a:cs typeface="Courier New"/>
              <a:sym typeface="Courier New"/>
            </a:endParaRPr>
          </a:p>
        </p:txBody>
      </p:sp>
      <p:sp>
        <p:nvSpPr>
          <p:cNvPr id="130" name="Google Shape;130;p5"/>
          <p:cNvSpPr/>
          <p:nvPr/>
        </p:nvSpPr>
        <p:spPr>
          <a:xfrm>
            <a:off x="5056656" y="2754347"/>
            <a:ext cx="441959" cy="635"/>
          </a:xfrm>
          <a:custGeom>
            <a:rect b="b" l="l" r="r" t="t"/>
            <a:pathLst>
              <a:path extrusionOk="0" h="635" w="441960">
                <a:moveTo>
                  <a:pt x="0" y="0"/>
                </a:moveTo>
                <a:lnTo>
                  <a:pt x="441402" y="248"/>
                </a:lnTo>
              </a:path>
            </a:pathLst>
          </a:custGeom>
          <a:noFill/>
          <a:ln cap="flat" cmpd="sng" w="38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5"/>
          <p:cNvSpPr/>
          <p:nvPr/>
        </p:nvSpPr>
        <p:spPr>
          <a:xfrm>
            <a:off x="5478948" y="2672508"/>
            <a:ext cx="211313" cy="16417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5"/>
          <p:cNvSpPr/>
          <p:nvPr/>
        </p:nvSpPr>
        <p:spPr>
          <a:xfrm>
            <a:off x="7770696" y="2754347"/>
            <a:ext cx="414655" cy="635"/>
          </a:xfrm>
          <a:custGeom>
            <a:rect b="b" l="l" r="r" t="t"/>
            <a:pathLst>
              <a:path extrusionOk="0" h="635" w="414654">
                <a:moveTo>
                  <a:pt x="0" y="0"/>
                </a:moveTo>
                <a:lnTo>
                  <a:pt x="414401" y="243"/>
                </a:lnTo>
              </a:path>
            </a:pathLst>
          </a:custGeom>
          <a:noFill/>
          <a:ln cap="flat" cmpd="sng" w="38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 name="Google Shape;133;p5"/>
          <p:cNvSpPr/>
          <p:nvPr/>
        </p:nvSpPr>
        <p:spPr>
          <a:xfrm>
            <a:off x="8165987" y="2672502"/>
            <a:ext cx="211315" cy="16417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5"/>
          <p:cNvSpPr txBox="1"/>
          <p:nvPr/>
        </p:nvSpPr>
        <p:spPr>
          <a:xfrm>
            <a:off x="1900237" y="3429000"/>
            <a:ext cx="9486901" cy="22185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s-AR" sz="2000" u="none" cap="none" strike="noStrike">
                <a:solidFill>
                  <a:schemeClr val="dk1"/>
                </a:solidFill>
                <a:latin typeface="Roboto"/>
                <a:ea typeface="Roboto"/>
                <a:cs typeface="Roboto"/>
                <a:sym typeface="Roboto"/>
              </a:rPr>
              <a:t>➔	Sin algoritmo no puede existir un programa</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a:p>
            <a:pPr indent="0" lvl="0" marL="12700" marR="0" rtl="0" algn="l">
              <a:lnSpc>
                <a:spcPct val="100000"/>
              </a:lnSpc>
              <a:spcBef>
                <a:spcPts val="100"/>
              </a:spcBef>
              <a:spcAft>
                <a:spcPts val="0"/>
              </a:spcAft>
              <a:buClr>
                <a:srgbClr val="000000"/>
              </a:buClr>
              <a:buSzPts val="2000"/>
              <a:buFont typeface="Arial"/>
              <a:buNone/>
            </a:pPr>
            <a:r>
              <a:rPr b="0" i="0" lang="es-AR" sz="2000" u="none" cap="none" strike="noStrike">
                <a:solidFill>
                  <a:schemeClr val="dk1"/>
                </a:solidFill>
                <a:latin typeface="Roboto"/>
                <a:ea typeface="Roboto"/>
                <a:cs typeface="Roboto"/>
                <a:sym typeface="Roboto"/>
              </a:rPr>
              <a:t>➔	Un algoritmo es independiente del lenguaje de programación y de la 	computadora que lo ejecuta</a:t>
            </a:r>
            <a:endParaRPr b="0" i="0" sz="1400" u="none" cap="none" strike="noStrike">
              <a:solidFill>
                <a:srgbClr val="000000"/>
              </a:solidFill>
              <a:latin typeface="Arial"/>
              <a:ea typeface="Arial"/>
              <a:cs typeface="Arial"/>
              <a:sym typeface="Arial"/>
            </a:endParaRPr>
          </a:p>
          <a:p>
            <a:pPr indent="0" lvl="0" marL="12700" marR="0" rtl="0" algn="l">
              <a:lnSpc>
                <a:spcPct val="100000"/>
              </a:lnSpc>
              <a:spcBef>
                <a:spcPts val="10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a:p>
            <a:pPr indent="0" lvl="0" marL="12700" marR="0" rtl="0" algn="l">
              <a:lnSpc>
                <a:spcPct val="100000"/>
              </a:lnSpc>
              <a:spcBef>
                <a:spcPts val="100"/>
              </a:spcBef>
              <a:spcAft>
                <a:spcPts val="0"/>
              </a:spcAft>
              <a:buClr>
                <a:srgbClr val="000000"/>
              </a:buClr>
              <a:buSzPts val="2000"/>
              <a:buFont typeface="Arial"/>
              <a:buNone/>
            </a:pPr>
            <a:r>
              <a:rPr b="0" i="0" lang="es-AR" sz="2000" u="none" cap="none" strike="noStrike">
                <a:solidFill>
                  <a:schemeClr val="dk1"/>
                </a:solidFill>
                <a:latin typeface="Roboto"/>
                <a:ea typeface="Roboto"/>
                <a:cs typeface="Roboto"/>
                <a:sym typeface="Roboto"/>
              </a:rPr>
              <a:t>➔	Un mismo algoritmo puede expresarse en lenguajes diferentes de programación 	y ejecutarse en computadoras distintas</a:t>
            </a:r>
            <a:endParaRPr b="0" i="0" sz="2000" u="none" cap="none" strike="noStrike">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6"/>
          <p:cNvPicPr preferRelativeResize="0"/>
          <p:nvPr/>
        </p:nvPicPr>
        <p:blipFill rotWithShape="1">
          <a:blip r:embed="rId3">
            <a:alphaModFix/>
          </a:blip>
          <a:srcRect b="0" l="0" r="0" t="0"/>
          <a:stretch/>
        </p:blipFill>
        <p:spPr>
          <a:xfrm>
            <a:off x="8790164" y="2758131"/>
            <a:ext cx="1225379" cy="883326"/>
          </a:xfrm>
          <a:prstGeom prst="rect">
            <a:avLst/>
          </a:prstGeom>
          <a:noFill/>
          <a:ln>
            <a:noFill/>
          </a:ln>
        </p:spPr>
      </p:pic>
      <p:pic>
        <p:nvPicPr>
          <p:cNvPr id="140" name="Google Shape;140;p6"/>
          <p:cNvPicPr preferRelativeResize="0"/>
          <p:nvPr/>
        </p:nvPicPr>
        <p:blipFill rotWithShape="1">
          <a:blip r:embed="rId4">
            <a:alphaModFix/>
          </a:blip>
          <a:srcRect b="0" l="0" r="0" t="0"/>
          <a:stretch/>
        </p:blipFill>
        <p:spPr>
          <a:xfrm>
            <a:off x="0" y="0"/>
            <a:ext cx="1042416" cy="6858000"/>
          </a:xfrm>
          <a:prstGeom prst="rect">
            <a:avLst/>
          </a:prstGeom>
          <a:noFill/>
          <a:ln>
            <a:noFill/>
          </a:ln>
        </p:spPr>
      </p:pic>
      <p:sp>
        <p:nvSpPr>
          <p:cNvPr id="141" name="Google Shape;141;p6"/>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142" name="Google Shape;142;p6"/>
          <p:cNvPicPr preferRelativeResize="0"/>
          <p:nvPr/>
        </p:nvPicPr>
        <p:blipFill rotWithShape="1">
          <a:blip r:embed="rId5">
            <a:alphaModFix/>
          </a:blip>
          <a:srcRect b="0" l="0" r="0" t="0"/>
          <a:stretch/>
        </p:blipFill>
        <p:spPr>
          <a:xfrm>
            <a:off x="10519719" y="0"/>
            <a:ext cx="1672281" cy="1192357"/>
          </a:xfrm>
          <a:prstGeom prst="rect">
            <a:avLst/>
          </a:prstGeom>
          <a:noFill/>
          <a:ln>
            <a:noFill/>
          </a:ln>
        </p:spPr>
      </p:pic>
      <p:pic>
        <p:nvPicPr>
          <p:cNvPr id="143" name="Google Shape;143;p6"/>
          <p:cNvPicPr preferRelativeResize="0"/>
          <p:nvPr/>
        </p:nvPicPr>
        <p:blipFill rotWithShape="1">
          <a:blip r:embed="rId6">
            <a:alphaModFix/>
          </a:blip>
          <a:srcRect b="0" l="0" r="0" t="0"/>
          <a:stretch/>
        </p:blipFill>
        <p:spPr>
          <a:xfrm>
            <a:off x="4748212" y="2929411"/>
            <a:ext cx="3495675" cy="3928589"/>
          </a:xfrm>
          <a:prstGeom prst="rect">
            <a:avLst/>
          </a:prstGeom>
          <a:noFill/>
          <a:ln>
            <a:noFill/>
          </a:ln>
        </p:spPr>
      </p:pic>
      <p:sp>
        <p:nvSpPr>
          <p:cNvPr id="144" name="Google Shape;144;p6"/>
          <p:cNvSpPr/>
          <p:nvPr/>
        </p:nvSpPr>
        <p:spPr>
          <a:xfrm>
            <a:off x="7743825" y="1528763"/>
            <a:ext cx="3271838" cy="2357437"/>
          </a:xfrm>
          <a:prstGeom prst="cloudCallout">
            <a:avLst>
              <a:gd fmla="val -72040" name="adj1"/>
              <a:gd fmla="val 39192" name="adj2"/>
            </a:avLst>
          </a:prstGeom>
          <a:noFill/>
          <a:ln cap="flat" cmpd="sng" w="28575">
            <a:solidFill>
              <a:srgbClr val="1938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programar me da ansiedad… y hambre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6"/>
          <p:cNvSpPr/>
          <p:nvPr/>
        </p:nvSpPr>
        <p:spPr>
          <a:xfrm>
            <a:off x="2814638" y="2114550"/>
            <a:ext cx="2386012" cy="1455467"/>
          </a:xfrm>
          <a:prstGeom prst="wedgeEllipseCallout">
            <a:avLst>
              <a:gd fmla="val 55797" name="adj1"/>
              <a:gd fmla="val 37309" name="adj2"/>
            </a:avLst>
          </a:prstGeom>
          <a:noFill/>
          <a:ln cap="flat" cmpd="sng" w="28575">
            <a:solidFill>
              <a:srgbClr val="1938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Guenas!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Necesito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una ayudita</a:t>
            </a:r>
            <a:endParaRPr b="0" i="0" sz="1800" u="none" cap="none" strike="noStrike">
              <a:solidFill>
                <a:schemeClr val="lt1"/>
              </a:solidFill>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7"/>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151" name="Google Shape;151;p7"/>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sp>
        <p:nvSpPr>
          <p:cNvPr id="152" name="Google Shape;152;p7"/>
          <p:cNvSpPr txBox="1"/>
          <p:nvPr/>
        </p:nvSpPr>
        <p:spPr>
          <a:xfrm>
            <a:off x="9193427" y="6219568"/>
            <a:ext cx="2685535"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050"/>
              <a:buFont typeface="Arial"/>
              <a:buNone/>
            </a:pPr>
            <a:r>
              <a:rPr b="0" i="0" lang="es-AR" sz="1050" u="none" cap="none" strike="noStrike">
                <a:solidFill>
                  <a:schemeClr val="dk1"/>
                </a:solidFill>
                <a:latin typeface="Roboto"/>
                <a:ea typeface="Roboto"/>
                <a:cs typeface="Roboto"/>
                <a:sym typeface="Roboto"/>
              </a:rPr>
              <a:t>Nombre del Docente.</a:t>
            </a:r>
            <a:endParaRPr b="0" i="0" sz="1050" u="none" cap="none" strike="noStrike">
              <a:solidFill>
                <a:schemeClr val="dk1"/>
              </a:solidFill>
              <a:latin typeface="Roboto"/>
              <a:ea typeface="Roboto"/>
              <a:cs typeface="Roboto"/>
              <a:sym typeface="Roboto"/>
            </a:endParaRPr>
          </a:p>
        </p:txBody>
      </p:sp>
      <p:pic>
        <p:nvPicPr>
          <p:cNvPr id="153" name="Google Shape;153;p7"/>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pic>
        <p:nvPicPr>
          <p:cNvPr id="154" name="Google Shape;154;p7"/>
          <p:cNvPicPr preferRelativeResize="0"/>
          <p:nvPr/>
        </p:nvPicPr>
        <p:blipFill rotWithShape="1">
          <a:blip r:embed="rId5">
            <a:alphaModFix/>
          </a:blip>
          <a:srcRect b="0" l="0" r="0" t="0"/>
          <a:stretch/>
        </p:blipFill>
        <p:spPr>
          <a:xfrm>
            <a:off x="4234109" y="2740773"/>
            <a:ext cx="3723781" cy="3478795"/>
          </a:xfrm>
          <a:prstGeom prst="rect">
            <a:avLst/>
          </a:prstGeom>
          <a:noFill/>
          <a:ln>
            <a:noFill/>
          </a:ln>
        </p:spPr>
      </p:pic>
      <p:sp>
        <p:nvSpPr>
          <p:cNvPr id="155" name="Google Shape;155;p7"/>
          <p:cNvSpPr/>
          <p:nvPr/>
        </p:nvSpPr>
        <p:spPr>
          <a:xfrm>
            <a:off x="1928811" y="1657350"/>
            <a:ext cx="3371851" cy="2014538"/>
          </a:xfrm>
          <a:prstGeom prst="wedgeEllipseCallout">
            <a:avLst>
              <a:gd fmla="val 69780" name="adj1"/>
              <a:gd fmla="val 27380" name="adj2"/>
            </a:avLst>
          </a:prstGeom>
          <a:noFill/>
          <a:ln cap="flat" cmpd="sng" w="28575">
            <a:solidFill>
              <a:srgbClr val="1938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tengo que crear un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algoritmo en el cual pueda sumar dos números y mostrar el resultado de esa suma</a:t>
            </a:r>
            <a:endParaRPr b="0" i="0" sz="1800" u="none" cap="none" strike="noStrike">
              <a:solidFill>
                <a:schemeClr val="dk1"/>
              </a:solidFill>
              <a:latin typeface="Comic Sans MS"/>
              <a:ea typeface="Comic Sans MS"/>
              <a:cs typeface="Comic Sans MS"/>
              <a:sym typeface="Comic Sans MS"/>
            </a:endParaRPr>
          </a:p>
        </p:txBody>
      </p:sp>
      <p:sp>
        <p:nvSpPr>
          <p:cNvPr id="156" name="Google Shape;156;p7"/>
          <p:cNvSpPr/>
          <p:nvPr/>
        </p:nvSpPr>
        <p:spPr>
          <a:xfrm>
            <a:off x="7743824" y="1284713"/>
            <a:ext cx="3128963" cy="1858537"/>
          </a:xfrm>
          <a:prstGeom prst="cloudCallout">
            <a:avLst>
              <a:gd fmla="val -70059" name="adj1"/>
              <a:gd fmla="val 53978" name="adj2"/>
            </a:avLst>
          </a:prstGeom>
          <a:noFill/>
          <a:ln cap="flat" cmpd="sng" w="28575">
            <a:solidFill>
              <a:srgbClr val="1938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alibri"/>
                <a:ea typeface="Calibri"/>
                <a:cs typeface="Calibri"/>
                <a:sym typeface="Calibri"/>
              </a:rPr>
              <a:t>y también programarlo en Java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7"/>
          <p:cNvSpPr/>
          <p:nvPr/>
        </p:nvSpPr>
        <p:spPr>
          <a:xfrm>
            <a:off x="8195768" y="3862131"/>
            <a:ext cx="3271838" cy="2357437"/>
          </a:xfrm>
          <a:prstGeom prst="cloudCallout">
            <a:avLst>
              <a:gd fmla="val -75097" name="adj1"/>
              <a:gd fmla="val -64444" name="adj2"/>
            </a:avLst>
          </a:prstGeom>
          <a:noFill/>
          <a:ln cap="flat" cmpd="sng" w="28575">
            <a:solidFill>
              <a:srgbClr val="1938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Comic Sans MS"/>
                <a:ea typeface="Comic Sans MS"/>
                <a:cs typeface="Comic Sans MS"/>
                <a:sym typeface="Comic Sans MS"/>
              </a:rPr>
              <a:t>Y venderlo!!!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 name="Google Shape;158;p7"/>
          <p:cNvSpPr/>
          <p:nvPr/>
        </p:nvSpPr>
        <p:spPr>
          <a:xfrm>
            <a:off x="8386524" y="2290821"/>
            <a:ext cx="1059733" cy="488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9" name="Google Shape;159;p7"/>
          <p:cNvPicPr preferRelativeResize="0"/>
          <p:nvPr/>
        </p:nvPicPr>
        <p:blipFill rotWithShape="1">
          <a:blip r:embed="rId7">
            <a:alphaModFix/>
          </a:blip>
          <a:srcRect b="0" l="0" r="0" t="0"/>
          <a:stretch/>
        </p:blipFill>
        <p:spPr>
          <a:xfrm>
            <a:off x="9220772" y="4881858"/>
            <a:ext cx="1042416" cy="1116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8"/>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165" name="Google Shape;165;p8"/>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166" name="Google Shape;166;p8"/>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sp>
        <p:nvSpPr>
          <p:cNvPr id="167" name="Google Shape;167;p8"/>
          <p:cNvSpPr txBox="1"/>
          <p:nvPr>
            <p:ph type="title"/>
          </p:nvPr>
        </p:nvSpPr>
        <p:spPr>
          <a:xfrm>
            <a:off x="2114888" y="1687402"/>
            <a:ext cx="4749800" cy="3302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000"/>
              <a:buFont typeface="Roboto"/>
              <a:buNone/>
            </a:pPr>
            <a:r>
              <a:rPr b="1" lang="es-AR" sz="2000">
                <a:latin typeface="Roboto"/>
                <a:ea typeface="Roboto"/>
                <a:cs typeface="Roboto"/>
                <a:sym typeface="Roboto"/>
              </a:rPr>
              <a:t>Reescribimos el problema de Cheems</a:t>
            </a:r>
            <a:endParaRPr b="1" sz="2000">
              <a:latin typeface="Roboto"/>
              <a:ea typeface="Roboto"/>
              <a:cs typeface="Roboto"/>
              <a:sym typeface="Roboto"/>
            </a:endParaRPr>
          </a:p>
        </p:txBody>
      </p:sp>
      <p:sp>
        <p:nvSpPr>
          <p:cNvPr id="168" name="Google Shape;168;p8"/>
          <p:cNvSpPr/>
          <p:nvPr/>
        </p:nvSpPr>
        <p:spPr>
          <a:xfrm>
            <a:off x="8830803" y="3109977"/>
            <a:ext cx="2525056" cy="262835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 name="Google Shape;169;p8"/>
          <p:cNvSpPr/>
          <p:nvPr/>
        </p:nvSpPr>
        <p:spPr>
          <a:xfrm>
            <a:off x="3300412" y="2444751"/>
            <a:ext cx="5214938" cy="1804749"/>
          </a:xfrm>
          <a:prstGeom prst="roundRect">
            <a:avLst>
              <a:gd fmla="val 16667" name="adj"/>
            </a:avLst>
          </a:prstGeom>
          <a:solidFill>
            <a:srgbClr val="DDEAF6"/>
          </a:soli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s-AR" sz="2000" u="none" cap="none" strike="noStrike">
                <a:solidFill>
                  <a:schemeClr val="dk1"/>
                </a:solidFill>
                <a:latin typeface="Roboto"/>
                <a:ea typeface="Roboto"/>
                <a:cs typeface="Roboto"/>
                <a:sym typeface="Roboto"/>
              </a:rPr>
              <a:t>Tengo que crear un algoritmo en el cual pueda sumar dos números y mostrar el resultado de esa suma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sp>
        <p:nvSpPr>
          <p:cNvPr id="170" name="Google Shape;170;p8"/>
          <p:cNvSpPr/>
          <p:nvPr/>
        </p:nvSpPr>
        <p:spPr>
          <a:xfrm>
            <a:off x="3300412" y="4911725"/>
            <a:ext cx="5214938" cy="1464231"/>
          </a:xfrm>
          <a:prstGeom prst="roundRect">
            <a:avLst>
              <a:gd fmla="val 16667" name="adj"/>
            </a:avLst>
          </a:prstGeom>
          <a:solidFill>
            <a:srgbClr val="DDEAF6"/>
          </a:soli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000"/>
              <a:buFont typeface="Arial"/>
              <a:buNone/>
            </a:pPr>
            <a:r>
              <a:rPr b="0" i="0" lang="es-AR" sz="2000" u="none" cap="none" strike="noStrike">
                <a:solidFill>
                  <a:schemeClr val="dk1"/>
                </a:solidFill>
                <a:latin typeface="Roboto"/>
                <a:ea typeface="Roboto"/>
                <a:cs typeface="Roboto"/>
                <a:sym typeface="Roboto"/>
              </a:rPr>
              <a:t>Dados 2 números reales, calcular y mostrar el resultado de la suma entre ellos.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cxnSp>
        <p:nvCxnSpPr>
          <p:cNvPr id="171" name="Google Shape;171;p8"/>
          <p:cNvCxnSpPr>
            <a:stCxn id="169" idx="2"/>
            <a:endCxn id="170" idx="0"/>
          </p:cNvCxnSpPr>
          <p:nvPr/>
        </p:nvCxnSpPr>
        <p:spPr>
          <a:xfrm>
            <a:off x="5907881" y="4249500"/>
            <a:ext cx="0" cy="662100"/>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9"/>
          <p:cNvPicPr preferRelativeResize="0"/>
          <p:nvPr/>
        </p:nvPicPr>
        <p:blipFill rotWithShape="1">
          <a:blip r:embed="rId3">
            <a:alphaModFix/>
          </a:blip>
          <a:srcRect b="0" l="0" r="0" t="0"/>
          <a:stretch/>
        </p:blipFill>
        <p:spPr>
          <a:xfrm>
            <a:off x="0" y="0"/>
            <a:ext cx="1042416" cy="6858000"/>
          </a:xfrm>
          <a:prstGeom prst="rect">
            <a:avLst/>
          </a:prstGeom>
          <a:noFill/>
          <a:ln>
            <a:noFill/>
          </a:ln>
        </p:spPr>
      </p:pic>
      <p:sp>
        <p:nvSpPr>
          <p:cNvPr id="177" name="Google Shape;177;p9"/>
          <p:cNvSpPr txBox="1"/>
          <p:nvPr/>
        </p:nvSpPr>
        <p:spPr>
          <a:xfrm rot="-5400000">
            <a:off x="-248426" y="5711642"/>
            <a:ext cx="153926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2000" u="none" cap="none" strike="noStrike">
                <a:solidFill>
                  <a:schemeClr val="lt1"/>
                </a:solidFill>
                <a:latin typeface="Roboto"/>
                <a:ea typeface="Roboto"/>
                <a:cs typeface="Roboto"/>
                <a:sym typeface="Roboto"/>
              </a:rPr>
              <a:t>MÓDULO 1.</a:t>
            </a:r>
            <a:endParaRPr b="0" i="0" sz="2000" u="none" cap="none" strike="noStrike">
              <a:solidFill>
                <a:schemeClr val="lt1"/>
              </a:solidFill>
              <a:latin typeface="Roboto"/>
              <a:ea typeface="Roboto"/>
              <a:cs typeface="Roboto"/>
              <a:sym typeface="Roboto"/>
            </a:endParaRPr>
          </a:p>
        </p:txBody>
      </p:sp>
      <p:pic>
        <p:nvPicPr>
          <p:cNvPr id="178" name="Google Shape;178;p9"/>
          <p:cNvPicPr preferRelativeResize="0"/>
          <p:nvPr/>
        </p:nvPicPr>
        <p:blipFill rotWithShape="1">
          <a:blip r:embed="rId4">
            <a:alphaModFix/>
          </a:blip>
          <a:srcRect b="0" l="0" r="0" t="0"/>
          <a:stretch/>
        </p:blipFill>
        <p:spPr>
          <a:xfrm>
            <a:off x="10519719" y="0"/>
            <a:ext cx="1672281" cy="1192357"/>
          </a:xfrm>
          <a:prstGeom prst="rect">
            <a:avLst/>
          </a:prstGeom>
          <a:noFill/>
          <a:ln>
            <a:noFill/>
          </a:ln>
        </p:spPr>
      </p:pic>
      <p:pic>
        <p:nvPicPr>
          <p:cNvPr id="179" name="Google Shape;179;p9"/>
          <p:cNvPicPr preferRelativeResize="0"/>
          <p:nvPr/>
        </p:nvPicPr>
        <p:blipFill rotWithShape="1">
          <a:blip r:embed="rId5">
            <a:alphaModFix/>
          </a:blip>
          <a:srcRect b="0" l="0" r="0" t="0"/>
          <a:stretch/>
        </p:blipFill>
        <p:spPr>
          <a:xfrm>
            <a:off x="8380505" y="1611152"/>
            <a:ext cx="3641035" cy="4454457"/>
          </a:xfrm>
          <a:prstGeom prst="rect">
            <a:avLst/>
          </a:prstGeom>
          <a:noFill/>
          <a:ln>
            <a:noFill/>
          </a:ln>
        </p:spPr>
      </p:pic>
      <p:sp>
        <p:nvSpPr>
          <p:cNvPr id="180" name="Google Shape;180;p9"/>
          <p:cNvSpPr txBox="1"/>
          <p:nvPr>
            <p:ph type="title"/>
          </p:nvPr>
        </p:nvSpPr>
        <p:spPr>
          <a:xfrm>
            <a:off x="1714500" y="1607816"/>
            <a:ext cx="3523332" cy="320601"/>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2000"/>
              <a:buFont typeface="Roboto"/>
              <a:buNone/>
            </a:pPr>
            <a:r>
              <a:rPr b="1" lang="es-AR" sz="2000">
                <a:latin typeface="Roboto"/>
                <a:ea typeface="Roboto"/>
                <a:cs typeface="Roboto"/>
                <a:sym typeface="Roboto"/>
              </a:rPr>
              <a:t>¿Cómo sería el proceso?</a:t>
            </a:r>
            <a:endParaRPr b="1" sz="2000">
              <a:latin typeface="Roboto"/>
              <a:ea typeface="Roboto"/>
              <a:cs typeface="Roboto"/>
              <a:sym typeface="Roboto"/>
            </a:endParaRPr>
          </a:p>
        </p:txBody>
      </p:sp>
      <p:sp>
        <p:nvSpPr>
          <p:cNvPr id="181" name="Google Shape;181;p9"/>
          <p:cNvSpPr txBox="1"/>
          <p:nvPr/>
        </p:nvSpPr>
        <p:spPr>
          <a:xfrm>
            <a:off x="1714500" y="2258863"/>
            <a:ext cx="5993921" cy="3395801"/>
          </a:xfrm>
          <a:prstGeom prst="rect">
            <a:avLst/>
          </a:prstGeom>
          <a:noFill/>
          <a:ln>
            <a:noFill/>
          </a:ln>
        </p:spPr>
        <p:txBody>
          <a:bodyPr anchorCtr="0" anchor="t" bIns="0" lIns="0" spcFirstLastPara="1" rIns="0" wrap="square" tIns="81275">
            <a:spAutoFit/>
          </a:bodyPr>
          <a:lstStyle/>
          <a:p>
            <a:pPr indent="-363220" lvl="0" marL="417830" marR="0" rtl="0" algn="l">
              <a:lnSpc>
                <a:spcPct val="100000"/>
              </a:lnSpc>
              <a:spcBef>
                <a:spcPts val="0"/>
              </a:spcBef>
              <a:spcAft>
                <a:spcPts val="0"/>
              </a:spcAft>
              <a:buClr>
                <a:schemeClr val="dk1"/>
              </a:buClr>
              <a:buSzPts val="1800"/>
              <a:buFont typeface="Roboto"/>
              <a:buAutoNum type="arabicPeriod"/>
            </a:pPr>
            <a:r>
              <a:rPr b="0" i="0" lang="es-AR" sz="1800" u="none" cap="none" strike="noStrike">
                <a:solidFill>
                  <a:schemeClr val="dk1"/>
                </a:solidFill>
                <a:latin typeface="Roboto"/>
                <a:ea typeface="Roboto"/>
                <a:cs typeface="Roboto"/>
                <a:sym typeface="Roboto"/>
              </a:rPr>
              <a:t>Deﬁnición del problema</a:t>
            </a:r>
            <a:endParaRPr b="0" i="0" sz="1800" u="none" cap="none" strike="noStrike">
              <a:solidFill>
                <a:schemeClr val="dk1"/>
              </a:solidFill>
              <a:latin typeface="Roboto"/>
              <a:ea typeface="Roboto"/>
              <a:cs typeface="Roboto"/>
              <a:sym typeface="Roboto"/>
            </a:endParaRPr>
          </a:p>
          <a:p>
            <a:pPr indent="-393700" lvl="0" marL="417830" marR="0" rtl="0" algn="l">
              <a:lnSpc>
                <a:spcPct val="100000"/>
              </a:lnSpc>
              <a:spcBef>
                <a:spcPts val="540"/>
              </a:spcBef>
              <a:spcAft>
                <a:spcPts val="0"/>
              </a:spcAft>
              <a:buClr>
                <a:schemeClr val="dk1"/>
              </a:buClr>
              <a:buSzPts val="1800"/>
              <a:buFont typeface="Roboto"/>
              <a:buAutoNum type="arabicPeriod"/>
            </a:pPr>
            <a:r>
              <a:rPr b="0" i="0" lang="es-AR" sz="1800" u="none" cap="none" strike="noStrike">
                <a:solidFill>
                  <a:schemeClr val="dk1"/>
                </a:solidFill>
                <a:latin typeface="Roboto"/>
                <a:ea typeface="Roboto"/>
                <a:cs typeface="Roboto"/>
                <a:sym typeface="Roboto"/>
              </a:rPr>
              <a:t>Análisis del problema</a:t>
            </a:r>
            <a:endParaRPr b="0" i="0" sz="1800" u="none" cap="none" strike="noStrike">
              <a:solidFill>
                <a:schemeClr val="dk1"/>
              </a:solidFill>
              <a:latin typeface="Roboto"/>
              <a:ea typeface="Roboto"/>
              <a:cs typeface="Roboto"/>
              <a:sym typeface="Roboto"/>
            </a:endParaRPr>
          </a:p>
          <a:p>
            <a:pPr indent="-386080" lvl="0" marL="417830" marR="0" rtl="0" algn="l">
              <a:lnSpc>
                <a:spcPct val="100000"/>
              </a:lnSpc>
              <a:spcBef>
                <a:spcPts val="540"/>
              </a:spcBef>
              <a:spcAft>
                <a:spcPts val="0"/>
              </a:spcAft>
              <a:buClr>
                <a:schemeClr val="dk1"/>
              </a:buClr>
              <a:buSzPts val="1800"/>
              <a:buFont typeface="Roboto"/>
              <a:buAutoNum type="arabicPeriod"/>
            </a:pPr>
            <a:r>
              <a:rPr b="0" i="0" lang="es-AR" sz="1800" u="none" cap="none" strike="noStrike">
                <a:solidFill>
                  <a:schemeClr val="dk1"/>
                </a:solidFill>
                <a:latin typeface="Roboto"/>
                <a:ea typeface="Roboto"/>
                <a:cs typeface="Roboto"/>
                <a:sym typeface="Roboto"/>
              </a:rPr>
              <a:t>Diseño y técnicas para la formulación de un algoritmo</a:t>
            </a:r>
            <a:endParaRPr b="0" i="0" sz="1800" u="none" cap="none" strike="noStrike">
              <a:solidFill>
                <a:schemeClr val="dk1"/>
              </a:solidFill>
              <a:latin typeface="Roboto"/>
              <a:ea typeface="Roboto"/>
              <a:cs typeface="Roboto"/>
              <a:sym typeface="Roboto"/>
            </a:endParaRPr>
          </a:p>
          <a:p>
            <a:pPr indent="-402590" lvl="0" marL="417830" marR="0" rtl="0" algn="l">
              <a:lnSpc>
                <a:spcPct val="100000"/>
              </a:lnSpc>
              <a:spcBef>
                <a:spcPts val="540"/>
              </a:spcBef>
              <a:spcAft>
                <a:spcPts val="0"/>
              </a:spcAft>
              <a:buClr>
                <a:schemeClr val="dk1"/>
              </a:buClr>
              <a:buSzPts val="1800"/>
              <a:buFont typeface="Roboto"/>
              <a:buAutoNum type="arabicPeriod"/>
            </a:pPr>
            <a:r>
              <a:rPr b="0" i="0" lang="es-AR" sz="1800" u="none" cap="none" strike="noStrike">
                <a:solidFill>
                  <a:schemeClr val="dk1"/>
                </a:solidFill>
                <a:latin typeface="Roboto"/>
                <a:ea typeface="Roboto"/>
                <a:cs typeface="Roboto"/>
                <a:sym typeface="Roboto"/>
              </a:rPr>
              <a:t>Codiﬁcación</a:t>
            </a:r>
            <a:endParaRPr b="0" i="0" sz="1800" u="none" cap="none" strike="noStrike">
              <a:solidFill>
                <a:schemeClr val="dk1"/>
              </a:solidFill>
              <a:latin typeface="Roboto"/>
              <a:ea typeface="Roboto"/>
              <a:cs typeface="Roboto"/>
              <a:sym typeface="Roboto"/>
            </a:endParaRPr>
          </a:p>
          <a:p>
            <a:pPr indent="-393065" lvl="0" marL="417830" marR="0" rtl="0" algn="l">
              <a:lnSpc>
                <a:spcPct val="100000"/>
              </a:lnSpc>
              <a:spcBef>
                <a:spcPts val="540"/>
              </a:spcBef>
              <a:spcAft>
                <a:spcPts val="0"/>
              </a:spcAft>
              <a:buClr>
                <a:schemeClr val="dk1"/>
              </a:buClr>
              <a:buSzPts val="1800"/>
              <a:buFont typeface="Roboto"/>
              <a:buAutoNum type="arabicPeriod"/>
            </a:pPr>
            <a:r>
              <a:rPr b="0" i="0" lang="es-AR" sz="1800" u="none" cap="none" strike="noStrike">
                <a:solidFill>
                  <a:schemeClr val="dk1"/>
                </a:solidFill>
                <a:latin typeface="Roboto"/>
                <a:ea typeface="Roboto"/>
                <a:cs typeface="Roboto"/>
                <a:sym typeface="Roboto"/>
              </a:rPr>
              <a:t>Prueba y Depuración</a:t>
            </a:r>
            <a:endParaRPr b="0" i="0" sz="1800" u="none" cap="none" strike="noStrike">
              <a:solidFill>
                <a:schemeClr val="dk1"/>
              </a:solidFill>
              <a:latin typeface="Roboto"/>
              <a:ea typeface="Roboto"/>
              <a:cs typeface="Roboto"/>
              <a:sym typeface="Roboto"/>
            </a:endParaRPr>
          </a:p>
          <a:p>
            <a:pPr indent="-405765" lvl="0" marL="417830" marR="0" rtl="0" algn="l">
              <a:lnSpc>
                <a:spcPct val="100000"/>
              </a:lnSpc>
              <a:spcBef>
                <a:spcPts val="540"/>
              </a:spcBef>
              <a:spcAft>
                <a:spcPts val="0"/>
              </a:spcAft>
              <a:buClr>
                <a:schemeClr val="dk1"/>
              </a:buClr>
              <a:buSzPts val="1800"/>
              <a:buFont typeface="Roboto"/>
              <a:buAutoNum type="arabicPeriod"/>
            </a:pPr>
            <a:r>
              <a:rPr b="0" i="0" lang="es-AR" sz="1800" u="none" cap="none" strike="noStrike">
                <a:solidFill>
                  <a:schemeClr val="dk1"/>
                </a:solidFill>
                <a:latin typeface="Roboto"/>
                <a:ea typeface="Roboto"/>
                <a:cs typeface="Roboto"/>
                <a:sym typeface="Roboto"/>
              </a:rPr>
              <a:t>Documentación</a:t>
            </a:r>
            <a:endParaRPr b="0" i="0" sz="1800" u="none" cap="none" strike="noStrike">
              <a:solidFill>
                <a:schemeClr val="dk1"/>
              </a:solidFill>
              <a:latin typeface="Roboto"/>
              <a:ea typeface="Roboto"/>
              <a:cs typeface="Roboto"/>
              <a:sym typeface="Roboto"/>
            </a:endParaRPr>
          </a:p>
          <a:p>
            <a:pPr indent="-391795" lvl="0" marL="417830" marR="0" rtl="0" algn="l">
              <a:lnSpc>
                <a:spcPct val="100000"/>
              </a:lnSpc>
              <a:spcBef>
                <a:spcPts val="540"/>
              </a:spcBef>
              <a:spcAft>
                <a:spcPts val="0"/>
              </a:spcAft>
              <a:buClr>
                <a:schemeClr val="dk1"/>
              </a:buClr>
              <a:buSzPts val="1800"/>
              <a:buFont typeface="Roboto"/>
              <a:buAutoNum type="arabicPeriod"/>
            </a:pPr>
            <a:r>
              <a:rPr b="0" i="0" lang="es-AR" sz="1800" u="none" cap="none" strike="noStrike">
                <a:solidFill>
                  <a:schemeClr val="dk1"/>
                </a:solidFill>
                <a:latin typeface="Roboto"/>
                <a:ea typeface="Roboto"/>
                <a:cs typeface="Roboto"/>
                <a:sym typeface="Roboto"/>
              </a:rPr>
              <a:t>Mantenimiento</a:t>
            </a:r>
            <a:endParaRPr b="0" i="0" sz="1800" u="none" cap="none" strike="noStrike">
              <a:solidFill>
                <a:schemeClr val="dk1"/>
              </a:solidFill>
              <a:latin typeface="Roboto"/>
              <a:ea typeface="Roboto"/>
              <a:cs typeface="Roboto"/>
              <a:sym typeface="Roboto"/>
            </a:endParaRPr>
          </a:p>
          <a:p>
            <a:pPr indent="-277495" lvl="0" marL="417830" marR="0" rtl="0" algn="l">
              <a:lnSpc>
                <a:spcPct val="100000"/>
              </a:lnSpc>
              <a:spcBef>
                <a:spcPts val="540"/>
              </a:spcBef>
              <a:spcAft>
                <a:spcPts val="0"/>
              </a:spcAft>
              <a:buClr>
                <a:schemeClr val="dk1"/>
              </a:buClr>
              <a:buSzPts val="1800"/>
              <a:buFont typeface="Calibri"/>
              <a:buNone/>
            </a:pPr>
            <a:r>
              <a:t/>
            </a:r>
            <a:endParaRPr b="0" i="0" sz="1800" u="none" cap="none" strike="noStrike">
              <a:solidFill>
                <a:schemeClr val="dk1"/>
              </a:solidFill>
              <a:latin typeface="Roboto"/>
              <a:ea typeface="Roboto"/>
              <a:cs typeface="Roboto"/>
              <a:sym typeface="Roboto"/>
            </a:endParaRPr>
          </a:p>
          <a:p>
            <a:pPr indent="0" lvl="0" marL="26035" marR="0" rtl="0" algn="ctr">
              <a:lnSpc>
                <a:spcPct val="100000"/>
              </a:lnSpc>
              <a:spcBef>
                <a:spcPts val="540"/>
              </a:spcBef>
              <a:spcAft>
                <a:spcPts val="0"/>
              </a:spcAft>
              <a:buClr>
                <a:srgbClr val="000000"/>
              </a:buClr>
              <a:buSzPts val="2000"/>
              <a:buFont typeface="Arial"/>
              <a:buNone/>
            </a:pPr>
            <a:r>
              <a:rPr b="0" i="1" lang="es-AR" sz="2000" u="none" cap="none" strike="noStrike">
                <a:solidFill>
                  <a:schemeClr val="dk1"/>
                </a:solidFill>
                <a:latin typeface="Comic Sans MS"/>
                <a:ea typeface="Comic Sans MS"/>
                <a:cs typeface="Comic Sans MS"/>
                <a:sym typeface="Comic Sans MS"/>
              </a:rPr>
              <a:t>¿Estás listo Cheems?</a:t>
            </a:r>
            <a:endParaRPr b="0" i="0" sz="20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2022-03-16T15:00:51Z</dcterms:created>
  <dc:creator>René</dc:creator>
</cp:coreProperties>
</file>